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50"/>
  </p:notesMasterIdLst>
  <p:handoutMasterIdLst>
    <p:handoutMasterId r:id="rId51"/>
  </p:handoutMasterIdLst>
  <p:sldIdLst>
    <p:sldId id="257" r:id="rId2"/>
    <p:sldId id="385" r:id="rId3"/>
    <p:sldId id="391" r:id="rId4"/>
    <p:sldId id="392" r:id="rId5"/>
    <p:sldId id="416" r:id="rId6"/>
    <p:sldId id="417" r:id="rId7"/>
    <p:sldId id="419" r:id="rId8"/>
    <p:sldId id="421" r:id="rId9"/>
    <p:sldId id="420" r:id="rId10"/>
    <p:sldId id="422" r:id="rId11"/>
    <p:sldId id="423" r:id="rId12"/>
    <p:sldId id="424" r:id="rId13"/>
    <p:sldId id="425" r:id="rId14"/>
    <p:sldId id="418" r:id="rId15"/>
    <p:sldId id="397" r:id="rId16"/>
    <p:sldId id="396" r:id="rId17"/>
    <p:sldId id="387" r:id="rId18"/>
    <p:sldId id="393" r:id="rId19"/>
    <p:sldId id="426" r:id="rId20"/>
    <p:sldId id="427" r:id="rId21"/>
    <p:sldId id="428" r:id="rId22"/>
    <p:sldId id="432" r:id="rId23"/>
    <p:sldId id="429" r:id="rId24"/>
    <p:sldId id="440" r:id="rId25"/>
    <p:sldId id="442" r:id="rId26"/>
    <p:sldId id="395" r:id="rId27"/>
    <p:sldId id="441" r:id="rId28"/>
    <p:sldId id="398" r:id="rId29"/>
    <p:sldId id="431" r:id="rId30"/>
    <p:sldId id="433" r:id="rId31"/>
    <p:sldId id="435" r:id="rId32"/>
    <p:sldId id="436" r:id="rId33"/>
    <p:sldId id="399" r:id="rId34"/>
    <p:sldId id="401" r:id="rId35"/>
    <p:sldId id="402" r:id="rId36"/>
    <p:sldId id="403" r:id="rId37"/>
    <p:sldId id="405" r:id="rId38"/>
    <p:sldId id="439" r:id="rId39"/>
    <p:sldId id="406" r:id="rId40"/>
    <p:sldId id="407" r:id="rId41"/>
    <p:sldId id="404" r:id="rId42"/>
    <p:sldId id="438" r:id="rId43"/>
    <p:sldId id="437" r:id="rId44"/>
    <p:sldId id="410" r:id="rId45"/>
    <p:sldId id="413" r:id="rId46"/>
    <p:sldId id="412" r:id="rId47"/>
    <p:sldId id="430" r:id="rId48"/>
    <p:sldId id="268" r:id="rId49"/>
  </p:sldIdLst>
  <p:sldSz cx="9144000" cy="5143500" type="screen16x9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jun desai" initials="MS" lastIdx="1" clrIdx="0">
    <p:extLst>
      <p:ext uri="{19B8F6BF-5375-455C-9EA6-DF929625EA0E}">
        <p15:presenceInfo xmlns:p15="http://schemas.microsoft.com/office/powerpoint/2012/main" userId="Arjun des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996" autoAdjust="0"/>
  </p:normalViewPr>
  <p:slideViewPr>
    <p:cSldViewPr>
      <p:cViewPr varScale="1">
        <p:scale>
          <a:sx n="108" d="100"/>
          <a:sy n="108" d="100"/>
        </p:scale>
        <p:origin x="108" y="6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MonthlyCharts_Updated_25th%20Jan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IN" sz="2200" b="1"/>
              <a:t>Monthly Consumption and Generation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'[MonthlyCharts_Updated_25th Jan 2017.xlsx]Sheet1'!$D$3</c:f>
              <c:strCache>
                <c:ptCount val="1"/>
                <c:pt idx="0">
                  <c:v>Energy Consumption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'[MonthlyCharts_Updated_25th Jan 2017.xlsx]Sheet1'!$C$6:$C$17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'[MonthlyCharts_Updated_25th Jan 2017.xlsx]Sheet1'!$D$6:$D$17</c:f>
              <c:numCache>
                <c:formatCode>0</c:formatCode>
                <c:ptCount val="12"/>
                <c:pt idx="0">
                  <c:v>2183.8365404610495</c:v>
                </c:pt>
                <c:pt idx="1">
                  <c:v>1518.657871844998</c:v>
                </c:pt>
                <c:pt idx="2">
                  <c:v>2009.8911580910576</c:v>
                </c:pt>
                <c:pt idx="3">
                  <c:v>2877.8355751959884</c:v>
                </c:pt>
                <c:pt idx="4">
                  <c:v>4093.7792870656117</c:v>
                </c:pt>
                <c:pt idx="5">
                  <c:v>4920.1362113422338</c:v>
                </c:pt>
                <c:pt idx="6">
                  <c:v>3859.3143229067596</c:v>
                </c:pt>
                <c:pt idx="7">
                  <c:v>3546.6503486376432</c:v>
                </c:pt>
                <c:pt idx="8">
                  <c:v>3873.0227256838516</c:v>
                </c:pt>
                <c:pt idx="9">
                  <c:v>2093.1845393618119</c:v>
                </c:pt>
                <c:pt idx="10">
                  <c:v>695.58481268101968</c:v>
                </c:pt>
                <c:pt idx="11">
                  <c:v>728.83135262570102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BA-49AE-AAD1-E41B49752EA0}"/>
            </c:ext>
          </c:extLst>
        </c:ser>
        <c:ser>
          <c:idx val="1"/>
          <c:order val="1"/>
          <c:tx>
            <c:strRef>
              <c:f>'[MonthlyCharts_Updated_25th Jan 2017.xlsx]Sheet1'!$E$3</c:f>
              <c:strCache>
                <c:ptCount val="1"/>
                <c:pt idx="0">
                  <c:v>Energy Generation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'[MonthlyCharts_Updated_25th Jan 2017.xlsx]Sheet1'!$C$6:$C$17</c:f>
              <c:numCache>
                <c:formatCode>mmm\-yy</c:formatCode>
                <c:ptCount val="12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</c:numCache>
            </c:numRef>
          </c:cat>
          <c:val>
            <c:numRef>
              <c:f>'[MonthlyCharts_Updated_25th Jan 2017.xlsx]Sheet1'!$E$6:$E$17</c:f>
              <c:numCache>
                <c:formatCode>0</c:formatCode>
                <c:ptCount val="12"/>
                <c:pt idx="0">
                  <c:v>-3177.6577053848196</c:v>
                </c:pt>
                <c:pt idx="1">
                  <c:v>-3552.120963988491</c:v>
                </c:pt>
                <c:pt idx="2">
                  <c:v>-4378.4170211061819</c:v>
                </c:pt>
                <c:pt idx="3">
                  <c:v>-4108.3703243978316</c:v>
                </c:pt>
                <c:pt idx="4">
                  <c:v>-3744.9529624561683</c:v>
                </c:pt>
                <c:pt idx="5">
                  <c:v>-3233.004026276305</c:v>
                </c:pt>
                <c:pt idx="6">
                  <c:v>-2299.2478307780179</c:v>
                </c:pt>
                <c:pt idx="7">
                  <c:v>-1808.5078487119981</c:v>
                </c:pt>
                <c:pt idx="8">
                  <c:v>-3403.9090630189989</c:v>
                </c:pt>
                <c:pt idx="9">
                  <c:v>-3248.5195844935147</c:v>
                </c:pt>
                <c:pt idx="10">
                  <c:v>-3533.4389285066632</c:v>
                </c:pt>
                <c:pt idx="11">
                  <c:v>-2960.0609131523242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BA-49AE-AAD1-E41B49752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5530864"/>
        <c:axId val="1295531952"/>
      </c:barChart>
      <c:dateAx>
        <c:axId val="1295530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531952"/>
        <c:crosses val="autoZero"/>
        <c:auto val="1"/>
        <c:lblOffset val="100"/>
        <c:baseTimeUnit val="months"/>
      </c:dateAx>
      <c:valAx>
        <c:axId val="1295531952"/>
        <c:scaling>
          <c:orientation val="minMax"/>
          <c:max val="6000"/>
          <c:min val="-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Monthly (kWh)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5530864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l">
              <a:defRPr sz="11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208" y="5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r">
              <a:defRPr sz="1100"/>
            </a:lvl1pPr>
          </a:lstStyle>
          <a:p>
            <a:fld id="{E2A44666-D265-4D28-A840-24F8FE5D5D48}" type="datetimeFigureOut">
              <a:rPr lang="en-IN" smtClean="0"/>
              <a:t>23-07-2019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720759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l">
              <a:defRPr sz="11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208" y="9720759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r">
              <a:defRPr sz="1100"/>
            </a:lvl1pPr>
          </a:lstStyle>
          <a:p>
            <a:fld id="{618FC7F5-EA1F-4214-95F5-15899972B09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900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l">
              <a:defRPr sz="11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208" y="5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/>
          <a:lstStyle>
            <a:lvl1pPr algn="r">
              <a:defRPr sz="1100"/>
            </a:lvl1pPr>
          </a:lstStyle>
          <a:p>
            <a:fld id="{07395EF8-E3BF-4F1B-8D03-1D2B5A18A4AB}" type="datetimeFigureOut">
              <a:rPr lang="en-IN" smtClean="0"/>
              <a:t>23-07-2019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2466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3" rIns="91409" bIns="45703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78" y="4862019"/>
            <a:ext cx="5683915" cy="4605085"/>
          </a:xfrm>
          <a:prstGeom prst="rect">
            <a:avLst/>
          </a:prstGeom>
        </p:spPr>
        <p:txBody>
          <a:bodyPr vert="horz" lIns="91409" tIns="45703" rIns="91409" bIns="457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720759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l">
              <a:defRPr sz="11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208" y="9720759"/>
            <a:ext cx="3079201" cy="512222"/>
          </a:xfrm>
          <a:prstGeom prst="rect">
            <a:avLst/>
          </a:prstGeom>
        </p:spPr>
        <p:txBody>
          <a:bodyPr vert="horz" lIns="91409" tIns="45703" rIns="91409" bIns="45703" rtlCol="0" anchor="b"/>
          <a:lstStyle>
            <a:lvl1pPr algn="r">
              <a:defRPr sz="1100"/>
            </a:lvl1pPr>
          </a:lstStyle>
          <a:p>
            <a:fld id="{6E9B2B68-C13A-4BFD-BCAF-E08012EF9F2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072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2B68-C13A-4BFD-BCAF-E08012EF9F23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977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Image source: https://robertscribbler.com/2015/06/02/human-hothouse-death-toll-climbs-to-2300-in-india-monsoon-suppressed-delayed/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B2B68-C13A-4BFD-BCAF-E08012EF9F2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57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B2B68-C13A-4BFD-BCAF-E08012EF9F2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65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2B68-C13A-4BFD-BCAF-E08012EF9F23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60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6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00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5526"/>
          </a:xfrm>
        </p:spPr>
        <p:txBody>
          <a:bodyPr>
            <a:noAutofit/>
          </a:bodyPr>
          <a:lstStyle>
            <a:lvl1pPr>
              <a:defRPr sz="360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92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770125"/>
            <a:ext cx="9144000" cy="785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978"/>
          </a:p>
        </p:txBody>
      </p:sp>
      <p:sp>
        <p:nvSpPr>
          <p:cNvPr id="5" name="TextBox 4"/>
          <p:cNvSpPr txBox="1"/>
          <p:nvPr userDrawn="1"/>
        </p:nvSpPr>
        <p:spPr>
          <a:xfrm>
            <a:off x="413792" y="4854637"/>
            <a:ext cx="831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1400" b="1" kern="1200" dirty="0">
                <a:solidFill>
                  <a:schemeClr val="tx1"/>
                </a:solidFill>
                <a:effectLst/>
                <a:latin typeface="Swis721 Cn BT" panose="020B0506020202030204"/>
                <a:ea typeface="+mn-ea"/>
                <a:cs typeface="+mn-cs"/>
              </a:rPr>
              <a:t>Rajan Rawal, Yash Shukla, CEPT University, July 23, 2019 -  USAID MAITREE program  </a:t>
            </a:r>
            <a:endParaRPr lang="en-US" sz="800" b="0" dirty="0">
              <a:solidFill>
                <a:schemeClr val="tx1"/>
              </a:solidFill>
              <a:latin typeface="Swis721 Cn BT" panose="020B0506020202030204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16417" y="4823968"/>
            <a:ext cx="827584" cy="284603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C00000"/>
                </a:solidFill>
                <a:latin typeface="Swis721 Cn BT" panose="020B0506020202030204" pitchFamily="34" charset="0"/>
              </a:defRPr>
            </a:lvl1pPr>
          </a:lstStyle>
          <a:p>
            <a:pPr>
              <a:defRPr/>
            </a:pPr>
            <a:fld id="{D693EF90-C297-40E4-B1F8-D32457837232}" type="slidenum">
              <a:rPr lang="en-GB" smtClean="0"/>
              <a:pPr>
                <a:defRPr/>
              </a:pPr>
              <a:t>‹#›</a:t>
            </a:fld>
            <a:r>
              <a:rPr lang="en-GB" dirty="0"/>
              <a:t>/10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D8AE9D-384D-47D9-915A-B4F29A6A5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307" y="15535"/>
            <a:ext cx="1589197" cy="5586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A13E8-200D-4B6A-B346-7D69446337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29840" b="29840"/>
          <a:stretch/>
        </p:blipFill>
        <p:spPr>
          <a:xfrm>
            <a:off x="6300192" y="37011"/>
            <a:ext cx="1147107" cy="4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Swis721 Cn B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5pPr>
      <a:lvl6pPr marL="4571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6pPr>
      <a:lvl7pPr marL="9143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7pPr>
      <a:lvl8pPr marL="137157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8pPr>
      <a:lvl9pPr marL="182876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wis721 Cn BT" pitchFamily="34" charset="0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Swis721 Cn BT" pitchFamily="34" charset="0"/>
          <a:ea typeface="+mn-ea"/>
          <a:cs typeface="+mn-cs"/>
        </a:defRPr>
      </a:lvl1pPr>
      <a:lvl2pPr marL="742935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Swis721 Cn BT" pitchFamily="34" charset="0"/>
          <a:ea typeface="+mn-ea"/>
          <a:cs typeface="+mn-cs"/>
        </a:defRPr>
      </a:lvl2pPr>
      <a:lvl3pPr marL="1142978" indent="-2285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Swis721 Cn BT" pitchFamily="34" charset="0"/>
          <a:ea typeface="+mn-ea"/>
          <a:cs typeface="+mn-cs"/>
        </a:defRPr>
      </a:lvl3pPr>
      <a:lvl4pPr marL="1600168" indent="-2285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Swis721 Cn BT" pitchFamily="34" charset="0"/>
          <a:ea typeface="+mn-ea"/>
          <a:cs typeface="+mn-cs"/>
        </a:defRPr>
      </a:lvl4pPr>
      <a:lvl5pPr marL="2057359" indent="-2285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Swis721 Cn BT" pitchFamily="34" charset="0"/>
          <a:ea typeface="+mn-ea"/>
          <a:cs typeface="+mn-cs"/>
        </a:defRPr>
      </a:lvl5pPr>
      <a:lvl6pPr marL="2514550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1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2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2" indent="-228595" algn="l" defTabSz="9143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fire n memory.jpg"/>
          <p:cNvPicPr>
            <a:picLocks noChangeAspect="1" noChangeArrowheads="1"/>
          </p:cNvPicPr>
          <p:nvPr/>
        </p:nvPicPr>
        <p:blipFill rotWithShape="1">
          <a:blip r:embed="rId3" cstate="email">
            <a:lum bright="-30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112" y="4299942"/>
            <a:ext cx="9155112" cy="8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12" y="2400126"/>
            <a:ext cx="9251504" cy="192367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en-IN" sz="27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IN" sz="3100" b="1" dirty="0"/>
              <a:t>Insights into designing, occupying and managing an NZEB</a:t>
            </a:r>
            <a:br>
              <a:rPr lang="en-US" sz="27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Rajan Rawal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Yash Shukla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en-IN" sz="2200" b="1" dirty="0">
                <a:solidFill>
                  <a:schemeClr val="bg1"/>
                </a:solidFill>
              </a:rPr>
            </a:br>
            <a:r>
              <a:rPr lang="en-IN" sz="2200" b="1" dirty="0">
                <a:solidFill>
                  <a:schemeClr val="bg1"/>
                </a:solidFill>
              </a:rPr>
              <a:t>Centre for Advanced Research in Building Science and Energy, CEPT University</a:t>
            </a:r>
            <a:br>
              <a:rPr lang="en-IN" sz="2000" b="1" dirty="0">
                <a:solidFill>
                  <a:schemeClr val="bg1"/>
                </a:solidFill>
              </a:rPr>
            </a:br>
            <a:br>
              <a:rPr lang="en-IN" sz="2000" b="1" dirty="0">
                <a:solidFill>
                  <a:schemeClr val="tx1"/>
                </a:solidFill>
              </a:rPr>
            </a:b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35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>
            <a:extLst>
              <a:ext uri="{FF2B5EF4-FFF2-40B4-BE49-F238E27FC236}">
                <a16:creationId xmlns:a16="http://schemas.microsoft.com/office/drawing/2014/main" id="{C590CDF5-A139-43EC-849F-D446649409F7}"/>
              </a:ext>
            </a:extLst>
          </p:cNvPr>
          <p:cNvGrpSpPr>
            <a:grpSpLocks/>
          </p:cNvGrpSpPr>
          <p:nvPr/>
        </p:nvGrpSpPr>
        <p:grpSpPr bwMode="auto">
          <a:xfrm>
            <a:off x="539552" y="555526"/>
            <a:ext cx="7443788" cy="4133850"/>
            <a:chOff x="795328" y="714362"/>
            <a:chExt cx="7443797" cy="4133863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ED9D684-6543-44AF-A70F-F2A191B13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224" y="857238"/>
              <a:ext cx="164307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 dirty="0">
                  <a:latin typeface="+mn-lt"/>
                </a:rPr>
                <a:t>Base Case </a:t>
              </a:r>
            </a:p>
            <a:p>
              <a:pPr eaLnBrk="1" hangingPunct="1"/>
              <a:r>
                <a:rPr lang="en-US" sz="1800" dirty="0">
                  <a:latin typeface="+mn-lt"/>
                </a:rPr>
                <a:t>No light shelf</a:t>
              </a:r>
            </a:p>
            <a:p>
              <a:pPr eaLnBrk="1" hangingPunct="1"/>
              <a:r>
                <a:rPr lang="en-US" sz="1800" dirty="0">
                  <a:latin typeface="+mn-lt"/>
                </a:rPr>
                <a:t>(70 </a:t>
              </a:r>
              <a:r>
                <a:rPr lang="en-US" sz="1800" dirty="0" err="1">
                  <a:latin typeface="+mn-lt"/>
                </a:rPr>
                <a:t>deg</a:t>
              </a:r>
              <a:r>
                <a:rPr lang="en-US" sz="1800" dirty="0">
                  <a:latin typeface="+mn-lt"/>
                </a:rPr>
                <a:t> cut-off)</a:t>
              </a: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FAD9E281-59C1-4648-8DD8-8636365D82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825" y="714362"/>
              <a:ext cx="5829300" cy="413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6F73BA0-440C-4712-9C04-FF193B0333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328" y="1728611"/>
              <a:ext cx="1776408" cy="1543236"/>
              <a:chOff x="795328" y="1728611"/>
              <a:chExt cx="1776408" cy="1543236"/>
            </a:xfrm>
          </p:grpSpPr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11215744-FC91-457F-831B-B449B08DC4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8662" y="1728611"/>
                <a:ext cx="1643074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sz="1800" b="1">
                  <a:latin typeface="+mn-lt"/>
                </a:endParaRPr>
              </a:p>
              <a:p>
                <a:pPr eaLnBrk="1" hangingPunct="1"/>
                <a:r>
                  <a:rPr lang="en-US" sz="1800" b="1">
                    <a:latin typeface="+mn-lt"/>
                  </a:rPr>
                  <a:t>Option 1 </a:t>
                </a:r>
              </a:p>
              <a:p>
                <a:pPr eaLnBrk="1" hangingPunct="1"/>
                <a:r>
                  <a:rPr lang="en-US" sz="1800">
                    <a:latin typeface="+mn-lt"/>
                  </a:rPr>
                  <a:t>500 light shelf</a:t>
                </a:r>
              </a:p>
              <a:p>
                <a:pPr eaLnBrk="1" hangingPunct="1"/>
                <a:r>
                  <a:rPr lang="en-US" sz="1800">
                    <a:latin typeface="+mn-lt"/>
                  </a:rPr>
                  <a:t>(39 deg cut-off)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68D23CE-92A5-4FAF-9F9C-13506FEEB9B5}"/>
                  </a:ext>
                </a:extLst>
              </p:cNvPr>
              <p:cNvSpPr/>
              <p:nvPr/>
            </p:nvSpPr>
            <p:spPr>
              <a:xfrm>
                <a:off x="795328" y="1771640"/>
                <a:ext cx="1714502" cy="1500193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F60A6327-C814-44F2-BD3F-F36E71963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662" y="3143254"/>
              <a:ext cx="2214578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77787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1800">
                <a:latin typeface="+mn-lt"/>
              </a:endParaRPr>
            </a:p>
            <a:p>
              <a:pPr eaLnBrk="1" hangingPunct="1"/>
              <a:r>
                <a:rPr lang="en-US" sz="1800" b="1">
                  <a:latin typeface="+mn-lt"/>
                </a:rPr>
                <a:t>Option 2 </a:t>
              </a:r>
            </a:p>
            <a:p>
              <a:pPr eaLnBrk="1" hangingPunct="1"/>
              <a:r>
                <a:rPr lang="en-US" sz="1800">
                  <a:latin typeface="+mn-lt"/>
                </a:rPr>
                <a:t>800 light shelf</a:t>
              </a:r>
            </a:p>
            <a:p>
              <a:pPr eaLnBrk="1" hangingPunct="1"/>
              <a:r>
                <a:rPr lang="en-US" sz="1800">
                  <a:latin typeface="+mn-lt"/>
                </a:rPr>
                <a:t>(30 deg cut-off)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A8C66A-31D8-47D2-8FA6-EA593CFAB206}"/>
              </a:ext>
            </a:extLst>
          </p:cNvPr>
          <p:cNvSpPr txBox="1"/>
          <p:nvPr/>
        </p:nvSpPr>
        <p:spPr>
          <a:xfrm>
            <a:off x="0" y="11400"/>
            <a:ext cx="608416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</a:t>
            </a:r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Control : South Facing Clerestory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26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26430B-235C-4412-A70E-4AF7FE5DCCAC}"/>
              </a:ext>
            </a:extLst>
          </p:cNvPr>
          <p:cNvSpPr txBox="1"/>
          <p:nvPr/>
        </p:nvSpPr>
        <p:spPr>
          <a:xfrm>
            <a:off x="0" y="11400"/>
            <a:ext cx="5940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</a:t>
            </a:r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UDI Analysis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(&gt;2000) on Work Plane 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A0CE7967-59B9-485C-908B-C4C04367E6BF}"/>
              </a:ext>
            </a:extLst>
          </p:cNvPr>
          <p:cNvGrpSpPr>
            <a:grpSpLocks/>
          </p:cNvGrpSpPr>
          <p:nvPr/>
        </p:nvGrpSpPr>
        <p:grpSpPr bwMode="auto">
          <a:xfrm>
            <a:off x="1792288" y="461963"/>
            <a:ext cx="7172200" cy="4129087"/>
            <a:chOff x="1791574" y="728664"/>
            <a:chExt cx="7173008" cy="4129102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0B853618-A8D6-41BC-95AF-D87B3D362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1574" y="728664"/>
              <a:ext cx="7173008" cy="4129102"/>
              <a:chOff x="1791574" y="728664"/>
              <a:chExt cx="7173008" cy="4129102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B8BD74F4-5255-47DD-86CB-33DF75FA469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574" y="728664"/>
                <a:ext cx="5356940" cy="4129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D75B56B4-5E71-4B61-AED8-333BD5E215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1779" y="3600462"/>
                <a:ext cx="1632803" cy="954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7778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400" b="1" dirty="0">
                    <a:latin typeface="+mn-lt"/>
                  </a:rPr>
                  <a:t>Reduced VT reduced  UDI(&gt;2000) by UP TO 30% ! 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FDF287-A26A-4DC8-8F84-8E880F775D0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74616" y="3112268"/>
              <a:ext cx="314326" cy="662063"/>
            </a:xfrm>
            <a:prstGeom prst="straightConnector1">
              <a:avLst/>
            </a:prstGeom>
            <a:ln w="1905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429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137FB9-5968-492F-B272-27576CE7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9" y="771550"/>
            <a:ext cx="8793846" cy="3819646"/>
          </a:xfrm>
          <a:prstGeom prst="rect">
            <a:avLst/>
          </a:prstGeom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76CAF8B-8EF5-4C8D-B614-52C3A7FF18CA}"/>
              </a:ext>
            </a:extLst>
          </p:cNvPr>
          <p:cNvSpPr/>
          <p:nvPr/>
        </p:nvSpPr>
        <p:spPr>
          <a:xfrm>
            <a:off x="2862953" y="3203440"/>
            <a:ext cx="1709047" cy="408623"/>
          </a:xfrm>
          <a:prstGeom prst="round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cs typeface="Gisha" pitchFamily="34" charset="-79"/>
              </a:rPr>
              <a:t>Feb Evening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0EAAAC9-A8A0-4C6B-855E-5A3D6E3AF658}"/>
              </a:ext>
            </a:extLst>
          </p:cNvPr>
          <p:cNvSpPr/>
          <p:nvPr/>
        </p:nvSpPr>
        <p:spPr>
          <a:xfrm>
            <a:off x="2862953" y="1027531"/>
            <a:ext cx="1709047" cy="408623"/>
          </a:xfrm>
          <a:prstGeom prst="round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1800" dirty="0">
                <a:cs typeface="Gisha" pitchFamily="34" charset="-79"/>
              </a:rPr>
              <a:t>Jan Morning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A76BA-B50C-4168-85B7-273E76759A5A}"/>
              </a:ext>
            </a:extLst>
          </p:cNvPr>
          <p:cNvSpPr txBox="1"/>
          <p:nvPr/>
        </p:nvSpPr>
        <p:spPr>
          <a:xfrm>
            <a:off x="0" y="11400"/>
            <a:ext cx="579613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</a:t>
            </a:r>
            <a:r>
              <a:rPr lang="en-I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Comfort and NV Potential</a:t>
            </a:r>
            <a:endParaRPr lang="en-GB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81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NZEB\Working\Progress Images\2011.06.25\Basement.jpg">
            <a:extLst>
              <a:ext uri="{FF2B5EF4-FFF2-40B4-BE49-F238E27FC236}">
                <a16:creationId xmlns:a16="http://schemas.microsoft.com/office/drawing/2014/main" id="{A83EA930-5E8E-4DE4-B709-6FDE8997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00" y="858395"/>
            <a:ext cx="4324350" cy="342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T:\NZEB\Working\Progress Images\2013-05-13\001.jpg">
            <a:extLst>
              <a:ext uri="{FF2B5EF4-FFF2-40B4-BE49-F238E27FC236}">
                <a16:creationId xmlns:a16="http://schemas.microsoft.com/office/drawing/2014/main" id="{9ABAAAC2-D0BD-45A7-AA9D-71BC563E4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9276" y="858395"/>
            <a:ext cx="3743325" cy="342670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995CF5-659D-4FE9-BEBC-E998FD3ED9EB}"/>
              </a:ext>
            </a:extLst>
          </p:cNvPr>
          <p:cNvSpPr txBox="1"/>
          <p:nvPr/>
        </p:nvSpPr>
        <p:spPr>
          <a:xfrm>
            <a:off x="0" y="10048"/>
            <a:ext cx="608416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Building Information Modelling</a:t>
            </a:r>
          </a:p>
        </p:txBody>
      </p:sp>
    </p:spTree>
    <p:extLst>
      <p:ext uri="{BB962C8B-B14F-4D97-AF65-F5344CB8AC3E}">
        <p14:creationId xmlns:p14="http://schemas.microsoft.com/office/powerpoint/2010/main" val="997034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403685-0AF1-4E9C-957B-B727042B7FC9}"/>
              </a:ext>
            </a:extLst>
          </p:cNvPr>
          <p:cNvSpPr txBox="1"/>
          <p:nvPr/>
        </p:nvSpPr>
        <p:spPr>
          <a:xfrm>
            <a:off x="0" y="10048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03598"/>
            <a:ext cx="7920000" cy="27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3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74DCD-0465-4D88-9507-814E1C6123DD}"/>
              </a:ext>
            </a:extLst>
          </p:cNvPr>
          <p:cNvGrpSpPr/>
          <p:nvPr/>
        </p:nvGrpSpPr>
        <p:grpSpPr>
          <a:xfrm>
            <a:off x="185643" y="951697"/>
            <a:ext cx="8958357" cy="3360592"/>
            <a:chOff x="949960" y="3143820"/>
            <a:chExt cx="9900920" cy="37141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5D7BA9F-5216-47E7-AAD1-F5D261299F47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64921" y="3723878"/>
              <a:ext cx="9370999" cy="3134122"/>
            </a:xfrm>
            <a:prstGeom prst="rect">
              <a:avLst/>
            </a:prstGeom>
            <a:noFill/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43D9AC-1D95-424A-8EF5-DA55619F1052}"/>
                </a:ext>
              </a:extLst>
            </p:cNvPr>
            <p:cNvSpPr/>
            <p:nvPr/>
          </p:nvSpPr>
          <p:spPr>
            <a:xfrm>
              <a:off x="949960" y="3161698"/>
              <a:ext cx="2367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3.1 WALL SUPER STRUCTURE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)=0.42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.K/W)=2.38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4636474-641C-4562-ACB7-01A0E4012BBE}"/>
                </a:ext>
              </a:extLst>
            </p:cNvPr>
            <p:cNvSpPr/>
            <p:nvPr/>
          </p:nvSpPr>
          <p:spPr>
            <a:xfrm>
              <a:off x="3433225" y="3143820"/>
              <a:ext cx="2072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3.2 WALL BASEMENT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)=2.01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.K/W)=0.50</a:t>
              </a:r>
              <a:endParaRPr lang="en-US" sz="1200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CEEBF3-CB73-4AF4-8133-B44A1E03165C}"/>
                </a:ext>
              </a:extLst>
            </p:cNvPr>
            <p:cNvSpPr/>
            <p:nvPr/>
          </p:nvSpPr>
          <p:spPr>
            <a:xfrm>
              <a:off x="5850421" y="3210093"/>
              <a:ext cx="21234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3.3 WALL BASEMENT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)=0.28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.K/W)=3.59</a:t>
              </a:r>
              <a:endParaRPr lang="en-US" sz="12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47C51EF-8329-4563-84BE-B605C29F9E49}"/>
                </a:ext>
              </a:extLst>
            </p:cNvPr>
            <p:cNvSpPr/>
            <p:nvPr/>
          </p:nvSpPr>
          <p:spPr>
            <a:xfrm>
              <a:off x="8409071" y="3181822"/>
              <a:ext cx="23164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3.4 WINDOW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)=1.70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.K/W)=0.588</a:t>
              </a:r>
              <a:endParaRPr lang="en-US" sz="12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07CC690-0886-4855-B7FE-47BE8441B0CE}"/>
                </a:ext>
              </a:extLst>
            </p:cNvPr>
            <p:cNvSpPr/>
            <p:nvPr/>
          </p:nvSpPr>
          <p:spPr>
            <a:xfrm>
              <a:off x="2926080" y="4547076"/>
              <a:ext cx="944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12mm Cement</a:t>
              </a:r>
            </a:p>
            <a:p>
              <a:r>
                <a:rPr lang="en-US" sz="800" dirty="0"/>
                <a:t>Plaster</a:t>
              </a:r>
              <a:endParaRPr lang="en-US" sz="70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41B0582-7558-4254-A8DD-9EAC8B579634}"/>
                </a:ext>
              </a:extLst>
            </p:cNvPr>
            <p:cNvSpPr/>
            <p:nvPr/>
          </p:nvSpPr>
          <p:spPr>
            <a:xfrm>
              <a:off x="2941320" y="5202396"/>
              <a:ext cx="1127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230mm Red Brick</a:t>
              </a:r>
            </a:p>
            <a:p>
              <a:r>
                <a:rPr lang="en-US" sz="800" dirty="0"/>
                <a:t>50mm X.P.S Insulation</a:t>
              </a:r>
            </a:p>
            <a:p>
              <a:endParaRPr lang="en-US" sz="400" dirty="0"/>
            </a:p>
            <a:p>
              <a:r>
                <a:rPr lang="en-US" sz="800" dirty="0"/>
                <a:t>110mm Red Brick</a:t>
              </a:r>
              <a:endParaRPr lang="en-US" sz="7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5D87D8A-45F1-409E-91C6-66A16B08A74D}"/>
                </a:ext>
              </a:extLst>
            </p:cNvPr>
            <p:cNvSpPr/>
            <p:nvPr/>
          </p:nvSpPr>
          <p:spPr>
            <a:xfrm>
              <a:off x="5280660" y="4547076"/>
              <a:ext cx="944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12mm Cement</a:t>
              </a:r>
            </a:p>
            <a:p>
              <a:r>
                <a:rPr lang="en-US" sz="800" dirty="0"/>
                <a:t>Plaster</a:t>
              </a:r>
              <a:endParaRPr lang="en-US" sz="7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699E69-F11D-4A65-9D1B-629136ACE80D}"/>
                </a:ext>
              </a:extLst>
            </p:cNvPr>
            <p:cNvSpPr/>
            <p:nvPr/>
          </p:nvSpPr>
          <p:spPr>
            <a:xfrm>
              <a:off x="5280660" y="5080476"/>
              <a:ext cx="94488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230mm Red Brick</a:t>
              </a:r>
              <a:endParaRPr lang="en-US" sz="7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2216551-9608-412E-A37A-3FA765F5901A}"/>
                </a:ext>
              </a:extLst>
            </p:cNvPr>
            <p:cNvSpPr/>
            <p:nvPr/>
          </p:nvSpPr>
          <p:spPr>
            <a:xfrm>
              <a:off x="5280660" y="5621496"/>
              <a:ext cx="94488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1mm PVC Film</a:t>
              </a:r>
              <a:endParaRPr lang="en-US" sz="7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4504FE4-92B2-4D2A-9343-6A0F2AEB2833}"/>
                </a:ext>
              </a:extLst>
            </p:cNvPr>
            <p:cNvSpPr/>
            <p:nvPr/>
          </p:nvSpPr>
          <p:spPr>
            <a:xfrm>
              <a:off x="5280660" y="5857716"/>
              <a:ext cx="944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18mm Polymer</a:t>
              </a:r>
            </a:p>
            <a:p>
              <a:r>
                <a:rPr lang="en-US" sz="800" dirty="0"/>
                <a:t>Plaster</a:t>
              </a:r>
              <a:endParaRPr lang="en-US" sz="7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56C7C40-7D05-4088-9CB8-31C230427510}"/>
                </a:ext>
              </a:extLst>
            </p:cNvPr>
            <p:cNvSpPr/>
            <p:nvPr/>
          </p:nvSpPr>
          <p:spPr>
            <a:xfrm>
              <a:off x="7680960" y="4928076"/>
              <a:ext cx="944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12mm Cement</a:t>
              </a:r>
            </a:p>
            <a:p>
              <a:r>
                <a:rPr lang="en-US" sz="800" dirty="0"/>
                <a:t>Plaster</a:t>
              </a:r>
              <a:endParaRPr lang="en-US" sz="7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16797E7-5B40-49BA-AC86-2E6468294B39}"/>
                </a:ext>
              </a:extLst>
            </p:cNvPr>
            <p:cNvSpPr/>
            <p:nvPr/>
          </p:nvSpPr>
          <p:spPr>
            <a:xfrm>
              <a:off x="7680960" y="4364196"/>
              <a:ext cx="9448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3mm Aluminum</a:t>
              </a:r>
            </a:p>
            <a:p>
              <a:r>
                <a:rPr lang="en-US" sz="800" dirty="0"/>
                <a:t>Composite Panel</a:t>
              </a:r>
              <a:endParaRPr lang="en-US" sz="7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E330BBA-2CF1-4E7F-B8A8-C47024A33009}"/>
                </a:ext>
              </a:extLst>
            </p:cNvPr>
            <p:cNvSpPr/>
            <p:nvPr/>
          </p:nvSpPr>
          <p:spPr>
            <a:xfrm>
              <a:off x="7680960" y="4585176"/>
              <a:ext cx="94488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18mm Plywood</a:t>
              </a:r>
              <a:endParaRPr lang="en-US" sz="7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759104-7869-4ABF-8A69-40CC90B14EBC}"/>
                </a:ext>
              </a:extLst>
            </p:cNvPr>
            <p:cNvSpPr/>
            <p:nvPr/>
          </p:nvSpPr>
          <p:spPr>
            <a:xfrm>
              <a:off x="7680960" y="4684236"/>
              <a:ext cx="124206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100mm X.P.S Insulation</a:t>
              </a:r>
              <a:endParaRPr lang="en-US" sz="7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072FE3-AAF4-4237-B67F-D04F6E33F705}"/>
                </a:ext>
              </a:extLst>
            </p:cNvPr>
            <p:cNvSpPr/>
            <p:nvPr/>
          </p:nvSpPr>
          <p:spPr>
            <a:xfrm>
              <a:off x="7680960" y="5240496"/>
              <a:ext cx="124206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200mm R.C.C.</a:t>
              </a:r>
              <a:endParaRPr lang="en-US" sz="7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2958759-1E93-4AF7-8DE5-E1D33291F0BD}"/>
                </a:ext>
              </a:extLst>
            </p:cNvPr>
            <p:cNvSpPr/>
            <p:nvPr/>
          </p:nvSpPr>
          <p:spPr>
            <a:xfrm>
              <a:off x="7680960" y="5621496"/>
              <a:ext cx="124206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1mm PVC Film</a:t>
              </a:r>
              <a:endParaRPr lang="en-US" sz="7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DC33BD7-3C49-457B-A43F-6AAB36BA706C}"/>
                </a:ext>
              </a:extLst>
            </p:cNvPr>
            <p:cNvSpPr/>
            <p:nvPr/>
          </p:nvSpPr>
          <p:spPr>
            <a:xfrm>
              <a:off x="7680960" y="6124416"/>
              <a:ext cx="124206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18mm Polymer</a:t>
              </a:r>
            </a:p>
            <a:p>
              <a:r>
                <a:rPr lang="en-US" sz="800" dirty="0"/>
                <a:t>Plaster</a:t>
              </a:r>
              <a:endParaRPr lang="en-US" sz="7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D794499-5CB0-44C3-A47F-774D907FAC2A}"/>
                </a:ext>
              </a:extLst>
            </p:cNvPr>
            <p:cNvSpPr/>
            <p:nvPr/>
          </p:nvSpPr>
          <p:spPr>
            <a:xfrm>
              <a:off x="9525000" y="4676616"/>
              <a:ext cx="132588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/>
                <a:t>Low E Double Glass Glazing With UPVC Frame</a:t>
              </a:r>
            </a:p>
            <a:p>
              <a:r>
                <a:rPr lang="en-US" sz="800" dirty="0"/>
                <a:t>VLT - 39%</a:t>
              </a:r>
            </a:p>
            <a:p>
              <a:r>
                <a:rPr lang="en-US" sz="800" dirty="0"/>
                <a:t>Reflection </a:t>
              </a:r>
              <a:r>
                <a:rPr lang="en-US" sz="800" dirty="0" err="1"/>
                <a:t>int</a:t>
              </a:r>
              <a:r>
                <a:rPr lang="en-US" sz="800" dirty="0"/>
                <a:t> - 14%</a:t>
              </a:r>
            </a:p>
            <a:p>
              <a:r>
                <a:rPr lang="en-US" sz="800" dirty="0"/>
                <a:t>External -23%</a:t>
              </a:r>
            </a:p>
            <a:p>
              <a:r>
                <a:rPr lang="en-US" sz="800" dirty="0"/>
                <a:t>SF - 29%</a:t>
              </a:r>
            </a:p>
            <a:p>
              <a:r>
                <a:rPr lang="en-US" sz="800" dirty="0"/>
                <a:t>SC - 0.33</a:t>
              </a:r>
            </a:p>
            <a:p>
              <a:r>
                <a:rPr lang="en-US" sz="800" dirty="0"/>
                <a:t>U-Value - 1.790W/m</a:t>
              </a:r>
              <a:r>
                <a:rPr lang="en-US" sz="800" b="1" baseline="30000" dirty="0"/>
                <a:t> 2 </a:t>
              </a:r>
              <a:r>
                <a:rPr lang="en-US" sz="800" dirty="0"/>
                <a:t>k</a:t>
              </a:r>
              <a:endParaRPr lang="en-US" sz="700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C5B3C403-D7BE-4EA0-9221-7C486B229070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Wall Construction</a:t>
            </a:r>
          </a:p>
        </p:txBody>
      </p:sp>
    </p:spTree>
    <p:extLst>
      <p:ext uri="{BB962C8B-B14F-4D97-AF65-F5344CB8AC3E}">
        <p14:creationId xmlns:p14="http://schemas.microsoft.com/office/powerpoint/2010/main" val="2995649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6E614096-384A-4551-9F53-09CFF75876DA}"/>
              </a:ext>
            </a:extLst>
          </p:cNvPr>
          <p:cNvGrpSpPr/>
          <p:nvPr/>
        </p:nvGrpSpPr>
        <p:grpSpPr>
          <a:xfrm>
            <a:off x="-910737" y="1143002"/>
            <a:ext cx="10019241" cy="3388166"/>
            <a:chOff x="-1054753" y="1143002"/>
            <a:chExt cx="10749280" cy="363504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E21FC38-E09E-4F31-BA20-CC63ED6BA601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528" y="1563638"/>
              <a:ext cx="9370999" cy="3214404"/>
            </a:xfrm>
            <a:prstGeom prst="rect">
              <a:avLst/>
            </a:prstGeom>
            <a:noFill/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BF4CB0C-073B-4FE4-A42D-A2A4FADFB06B}"/>
                </a:ext>
              </a:extLst>
            </p:cNvPr>
            <p:cNvSpPr/>
            <p:nvPr/>
          </p:nvSpPr>
          <p:spPr>
            <a:xfrm>
              <a:off x="-48913" y="1143002"/>
              <a:ext cx="22250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1.1 ROOF ASSEMBLY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2</a:t>
              </a:r>
              <a:r>
                <a:rPr lang="pl-PL" sz="1200" b="1" dirty="0"/>
                <a:t>)=0.38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.K/W)=2.654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14AC33E-1A7E-4344-A180-1A9A5E98A724}"/>
                </a:ext>
              </a:extLst>
            </p:cNvPr>
            <p:cNvSpPr/>
            <p:nvPr/>
          </p:nvSpPr>
          <p:spPr>
            <a:xfrm>
              <a:off x="2359007" y="1143002"/>
              <a:ext cx="2727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1.2 ROOF ASSEMBLY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)=0.38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.K/W)=2.654</a:t>
              </a:r>
              <a:endParaRPr lang="en-US" sz="12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1BEFAEA-EDAA-4C96-80D9-2C805C8135AD}"/>
                </a:ext>
              </a:extLst>
            </p:cNvPr>
            <p:cNvSpPr/>
            <p:nvPr/>
          </p:nvSpPr>
          <p:spPr>
            <a:xfrm>
              <a:off x="4756767" y="1143002"/>
              <a:ext cx="20726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2.1 FLOOR- First Floor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)=0.55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.K/W)=1.82</a:t>
              </a:r>
              <a:endParaRPr lang="en-US" sz="12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6F4B27E-A023-40B8-9639-DCFF15B5DA0A}"/>
                </a:ext>
              </a:extLst>
            </p:cNvPr>
            <p:cNvSpPr/>
            <p:nvPr/>
          </p:nvSpPr>
          <p:spPr>
            <a:xfrm>
              <a:off x="7164687" y="1143002"/>
              <a:ext cx="2082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u="sng" dirty="0"/>
                <a:t>2.2 FLOOR- First Floor</a:t>
              </a:r>
            </a:p>
            <a:p>
              <a:r>
                <a:rPr lang="pl-PL" sz="1200" b="1" dirty="0"/>
                <a:t>u - VALUE (W/m</a:t>
              </a:r>
              <a:r>
                <a:rPr lang="en-US" sz="1200" b="1" baseline="30000" dirty="0"/>
                <a:t> 2</a:t>
              </a:r>
              <a:r>
                <a:rPr lang="pl-PL" sz="1200" b="1" dirty="0"/>
                <a:t>)=0.55</a:t>
              </a:r>
            </a:p>
            <a:p>
              <a:r>
                <a:rPr lang="en-US" sz="1200" b="1" dirty="0"/>
                <a:t>R - VALUE (m</a:t>
              </a:r>
              <a:r>
                <a:rPr lang="en-US" sz="1200" b="1" baseline="30000" dirty="0"/>
                <a:t> 2</a:t>
              </a:r>
              <a:r>
                <a:rPr lang="en-US" sz="1200" b="1" dirty="0"/>
                <a:t>.K/W)=1.82</a:t>
              </a:r>
              <a:endParaRPr lang="en-US" sz="12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3787E21-AEE5-4096-A56C-746CC0DBC495}"/>
                </a:ext>
              </a:extLst>
            </p:cNvPr>
            <p:cNvSpPr/>
            <p:nvPr/>
          </p:nvSpPr>
          <p:spPr>
            <a:xfrm>
              <a:off x="-1054753" y="1943578"/>
              <a:ext cx="2367280" cy="707886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r"/>
              <a:r>
                <a:rPr lang="en-US" sz="800" dirty="0"/>
                <a:t>2mm High SRI Paint</a:t>
              </a:r>
            </a:p>
            <a:p>
              <a:pPr algn="r"/>
              <a:r>
                <a:rPr lang="en-US" sz="800" dirty="0"/>
                <a:t>50mm Concrete Screed</a:t>
              </a:r>
            </a:p>
            <a:p>
              <a:pPr algn="r"/>
              <a:r>
                <a:rPr lang="en-US" sz="800" dirty="0"/>
                <a:t>2mm Roof Seal- Water </a:t>
              </a:r>
            </a:p>
            <a:p>
              <a:pPr algn="r"/>
              <a:r>
                <a:rPr lang="en-US" sz="800" dirty="0"/>
                <a:t>Proofing Membrane</a:t>
              </a:r>
            </a:p>
            <a:p>
              <a:pPr algn="r"/>
              <a:r>
                <a:rPr lang="en-US" sz="800" dirty="0"/>
                <a:t>3mm Geotextile Sheet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DAEF7B5-E9F7-4420-8C8F-BA39D669E0E4}"/>
                </a:ext>
              </a:extLst>
            </p:cNvPr>
            <p:cNvSpPr/>
            <p:nvPr/>
          </p:nvSpPr>
          <p:spPr>
            <a:xfrm>
              <a:off x="1068687" y="1913098"/>
              <a:ext cx="2611120" cy="495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/>
                <a:t>2mm High SRI Paint</a:t>
              </a:r>
            </a:p>
            <a:p>
              <a:pPr algn="r"/>
              <a:r>
                <a:rPr lang="en-US" sz="800" dirty="0"/>
                <a:t>50mm Concrete Screed</a:t>
              </a:r>
            </a:p>
            <a:p>
              <a:pPr algn="r"/>
              <a:r>
                <a:rPr lang="en-US" sz="800" dirty="0"/>
                <a:t>2mm Roof Seal- Waterproofing Membrane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3481B4F-4679-48AD-AA5B-F9741EB769E3}"/>
                </a:ext>
              </a:extLst>
            </p:cNvPr>
            <p:cNvSpPr/>
            <p:nvPr/>
          </p:nvSpPr>
          <p:spPr>
            <a:xfrm>
              <a:off x="4838047" y="2095978"/>
              <a:ext cx="12395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/>
                <a:t>25mm Kota Stone</a:t>
              </a:r>
            </a:p>
            <a:p>
              <a:pPr algn="r"/>
              <a:r>
                <a:rPr lang="en-US" sz="800" dirty="0"/>
                <a:t>50mm Cement Sand Bed</a:t>
              </a:r>
            </a:p>
            <a:p>
              <a:pPr algn="r"/>
              <a:r>
                <a:rPr lang="en-US" sz="800" dirty="0"/>
                <a:t>150mm R.C.C.</a:t>
              </a:r>
            </a:p>
            <a:p>
              <a:pPr algn="r"/>
              <a:r>
                <a:rPr lang="en-US" sz="800" dirty="0"/>
                <a:t>50mm X.P.S. Insulation</a:t>
              </a:r>
            </a:p>
            <a:p>
              <a:pPr algn="r"/>
              <a:r>
                <a:rPr lang="en-US" sz="800" dirty="0"/>
                <a:t>6mm </a:t>
              </a:r>
              <a:r>
                <a:rPr lang="en-US" sz="800" dirty="0" err="1"/>
                <a:t>Feweis</a:t>
              </a:r>
              <a:r>
                <a:rPr lang="en-US" sz="800" dirty="0"/>
                <a:t> Plaster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41E6553-715F-4598-BE00-9636522F20B5}"/>
                </a:ext>
              </a:extLst>
            </p:cNvPr>
            <p:cNvSpPr/>
            <p:nvPr/>
          </p:nvSpPr>
          <p:spPr>
            <a:xfrm>
              <a:off x="7174847" y="1984218"/>
              <a:ext cx="12293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800" dirty="0"/>
                <a:t>25mm Kota Stone</a:t>
              </a:r>
            </a:p>
            <a:p>
              <a:pPr algn="r"/>
              <a:r>
                <a:rPr lang="en-US" sz="800" dirty="0"/>
                <a:t>50mm Cement Sand Bed</a:t>
              </a:r>
            </a:p>
            <a:p>
              <a:pPr algn="r"/>
              <a:r>
                <a:rPr lang="en-US" sz="800" dirty="0"/>
                <a:t>50mm X.P.S. Insulation</a:t>
              </a:r>
            </a:p>
            <a:p>
              <a:pPr algn="r"/>
              <a:r>
                <a:rPr lang="en-US" sz="800" dirty="0"/>
                <a:t>150mm R.C.C.</a:t>
              </a:r>
            </a:p>
            <a:p>
              <a:pPr algn="r"/>
              <a:r>
                <a:rPr lang="en-US" sz="800" dirty="0"/>
                <a:t>12mm Cement Plaster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0FCBB0E-589C-412C-86E8-15958AB989A3}"/>
                </a:ext>
              </a:extLst>
            </p:cNvPr>
            <p:cNvSpPr/>
            <p:nvPr/>
          </p:nvSpPr>
          <p:spPr>
            <a:xfrm>
              <a:off x="1817987" y="4067018"/>
              <a:ext cx="20040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45mm Spray Foam Insulation(PUF)</a:t>
              </a:r>
            </a:p>
            <a:p>
              <a:endParaRPr lang="en-US" sz="500" dirty="0"/>
            </a:p>
            <a:p>
              <a:r>
                <a:rPr lang="en-US" sz="900" dirty="0"/>
                <a:t>150mm R.C.C.</a:t>
              </a:r>
            </a:p>
            <a:p>
              <a:r>
                <a:rPr lang="en-US" sz="900" dirty="0"/>
                <a:t>12mm Plaster</a:t>
              </a:r>
              <a:endParaRPr lang="en-US" sz="8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BFFE647-63A0-48AE-BDF7-B25D2AD98D58}"/>
                </a:ext>
              </a:extLst>
            </p:cNvPr>
            <p:cNvSpPr/>
            <p:nvPr/>
          </p:nvSpPr>
          <p:spPr>
            <a:xfrm>
              <a:off x="4149707" y="4067018"/>
              <a:ext cx="200406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dirty="0"/>
                <a:t>3mm Geotextile Sheet</a:t>
              </a:r>
            </a:p>
            <a:p>
              <a:r>
                <a:rPr lang="en-US" sz="800" dirty="0"/>
                <a:t>45mm Spray Foam Insulation(PUF)</a:t>
              </a:r>
            </a:p>
            <a:p>
              <a:r>
                <a:rPr lang="en-US" sz="800" dirty="0"/>
                <a:t>150mm R.C.C.</a:t>
              </a:r>
            </a:p>
            <a:p>
              <a:r>
                <a:rPr lang="en-US" sz="800" dirty="0"/>
                <a:t>12mm Plaster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799F4C5-EA36-48CC-9B46-C397D56B81C8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Roof Construction</a:t>
            </a:r>
          </a:p>
        </p:txBody>
      </p:sp>
    </p:spTree>
    <p:extLst>
      <p:ext uri="{BB962C8B-B14F-4D97-AF65-F5344CB8AC3E}">
        <p14:creationId xmlns:p14="http://schemas.microsoft.com/office/powerpoint/2010/main" val="223113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856586-F853-4AF6-97B8-DF28BA602D66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Net Zero Energy Building</a:t>
            </a:r>
          </a:p>
        </p:txBody>
      </p:sp>
      <p:pic>
        <p:nvPicPr>
          <p:cNvPr id="10" name="Picture 3" descr="ground-floor-plan">
            <a:extLst>
              <a:ext uri="{FF2B5EF4-FFF2-40B4-BE49-F238E27FC236}">
                <a16:creationId xmlns:a16="http://schemas.microsoft.com/office/drawing/2014/main" id="{F0E68072-1357-4706-A723-4788AA7C4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45" y="1009647"/>
            <a:ext cx="4147266" cy="154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first-floor-plan_revise">
            <a:extLst>
              <a:ext uri="{FF2B5EF4-FFF2-40B4-BE49-F238E27FC236}">
                <a16:creationId xmlns:a16="http://schemas.microsoft.com/office/drawing/2014/main" id="{DBB63D5A-81C8-42AE-B84B-DCC4FD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345" y="2797777"/>
            <a:ext cx="4147266" cy="152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section-1">
            <a:extLst>
              <a:ext uri="{FF2B5EF4-FFF2-40B4-BE49-F238E27FC236}">
                <a16:creationId xmlns:a16="http://schemas.microsoft.com/office/drawing/2014/main" id="{C0038E70-2737-4F22-8DE9-6F1FDAB3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144" y="2751659"/>
            <a:ext cx="1735551" cy="169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section-2">
            <a:extLst>
              <a:ext uri="{FF2B5EF4-FFF2-40B4-BE49-F238E27FC236}">
                <a16:creationId xmlns:a16="http://schemas.microsoft.com/office/drawing/2014/main" id="{E30E8C3B-03B3-4B0B-A17F-ED6B73429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921" y="2751659"/>
            <a:ext cx="1742027" cy="169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33">
            <a:extLst>
              <a:ext uri="{FF2B5EF4-FFF2-40B4-BE49-F238E27FC236}">
                <a16:creationId xmlns:a16="http://schemas.microsoft.com/office/drawing/2014/main" id="{A9420D21-31CF-4A03-97E3-B5D12C3E3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93" y="2485426"/>
            <a:ext cx="13170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Swis721 Cn BT" panose="020B0506020202030204"/>
                <a:cs typeface="Segoe UI" panose="020B0502040204020203" pitchFamily="34" charset="0"/>
              </a:rPr>
              <a:t>Ground Floor Plan</a:t>
            </a:r>
            <a:endParaRPr lang="en-GB" altLang="en-US" sz="1200">
              <a:latin typeface="Swis721 Cn BT" panose="020B0506020202030204"/>
              <a:cs typeface="Segoe UI" panose="020B0502040204020203" pitchFamily="34" charset="0"/>
            </a:endParaRPr>
          </a:p>
        </p:txBody>
      </p:sp>
      <p:sp>
        <p:nvSpPr>
          <p:cNvPr id="18" name="TextBox 34">
            <a:extLst>
              <a:ext uri="{FF2B5EF4-FFF2-40B4-BE49-F238E27FC236}">
                <a16:creationId xmlns:a16="http://schemas.microsoft.com/office/drawing/2014/main" id="{77BF4D50-A616-4D89-82ED-6DD81B120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93" y="4270777"/>
            <a:ext cx="11132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Swis721 Cn BT" panose="020B0506020202030204"/>
                <a:cs typeface="Segoe UI" panose="020B0502040204020203" pitchFamily="34" charset="0"/>
              </a:rPr>
              <a:t>First Floor Plan</a:t>
            </a:r>
            <a:endParaRPr lang="en-GB" altLang="en-US" sz="1200">
              <a:latin typeface="Swis721 Cn BT" panose="020B0506020202030204"/>
              <a:cs typeface="Segoe UI" panose="020B0502040204020203" pitchFamily="34" charset="0"/>
            </a:endParaRPr>
          </a:p>
        </p:txBody>
      </p:sp>
      <p:sp>
        <p:nvSpPr>
          <p:cNvPr id="21" name="TextBox 37">
            <a:extLst>
              <a:ext uri="{FF2B5EF4-FFF2-40B4-BE49-F238E27FC236}">
                <a16:creationId xmlns:a16="http://schemas.microsoft.com/office/drawing/2014/main" id="{D1082F3F-72AF-4969-9AF9-C9ED1113D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921" y="4377453"/>
            <a:ext cx="14671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Swis721 Cn BT" panose="020B0506020202030204"/>
                <a:cs typeface="Segoe UI" panose="020B0502040204020203" pitchFamily="34" charset="0"/>
              </a:rPr>
              <a:t>Transverse Section A</a:t>
            </a:r>
            <a:endParaRPr lang="en-GB" altLang="en-US" sz="1200">
              <a:latin typeface="Swis721 Cn BT" panose="020B0506020202030204"/>
              <a:cs typeface="Segoe UI" panose="020B0502040204020203" pitchFamily="34" charset="0"/>
            </a:endParaRPr>
          </a:p>
        </p:txBody>
      </p:sp>
      <p:pic>
        <p:nvPicPr>
          <p:cNvPr id="22" name="Picture 38">
            <a:extLst>
              <a:ext uri="{FF2B5EF4-FFF2-40B4-BE49-F238E27FC236}">
                <a16:creationId xmlns:a16="http://schemas.microsoft.com/office/drawing/2014/main" id="{7337493E-4086-48BD-801E-635941F903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31590"/>
            <a:ext cx="4147266" cy="12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39">
            <a:extLst>
              <a:ext uri="{FF2B5EF4-FFF2-40B4-BE49-F238E27FC236}">
                <a16:creationId xmlns:a16="http://schemas.microsoft.com/office/drawing/2014/main" id="{5BA46AC4-C7D8-4129-A160-42CD48FA6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8921" y="2088121"/>
            <a:ext cx="1451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dirty="0">
                <a:latin typeface="Swis721 Cn BT" panose="020B0506020202030204"/>
                <a:cs typeface="Segoe UI" panose="020B0502040204020203" pitchFamily="34" charset="0"/>
              </a:rPr>
              <a:t>Longitudinal Section</a:t>
            </a:r>
            <a:endParaRPr lang="en-GB" altLang="en-US" sz="1200" dirty="0">
              <a:latin typeface="Swis721 Cn BT" panose="020B0506020202030204"/>
              <a:cs typeface="Segoe UI" panose="020B0502040204020203" pitchFamily="34" charset="0"/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:a16="http://schemas.microsoft.com/office/drawing/2014/main" id="{E74A91BB-F9AA-4504-89B1-9ACD1A22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71" y="4377454"/>
            <a:ext cx="14607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Swis721 Cn BT" panose="020B0506020202030204"/>
                <a:cs typeface="Segoe UI" panose="020B0502040204020203" pitchFamily="34" charset="0"/>
              </a:rPr>
              <a:t>Transverse Section B</a:t>
            </a:r>
            <a:endParaRPr lang="en-GB" altLang="en-US" sz="1200">
              <a:latin typeface="Swis721 Cn BT" panose="020B0506020202030204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2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ection-HH-revise_winter">
            <a:extLst>
              <a:ext uri="{FF2B5EF4-FFF2-40B4-BE49-F238E27FC236}">
                <a16:creationId xmlns:a16="http://schemas.microsoft.com/office/drawing/2014/main" id="{01C5AC55-C4DB-4505-8D05-1B817E6BD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284288"/>
            <a:ext cx="4276725" cy="202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section-HH-revise_Summer">
            <a:extLst>
              <a:ext uri="{FF2B5EF4-FFF2-40B4-BE49-F238E27FC236}">
                <a16:creationId xmlns:a16="http://schemas.microsoft.com/office/drawing/2014/main" id="{16B37327-E478-4904-B12F-9E8591962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284288"/>
            <a:ext cx="427672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84398A37-65DA-4EC7-B52E-7E3B914FB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4225" y="3363838"/>
            <a:ext cx="2361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Swis721 Cn BT" panose="020B0506020202030204"/>
                <a:cs typeface="Segoe UI" panose="020B0502040204020203" pitchFamily="34" charset="0"/>
              </a:rPr>
              <a:t>Hot Outdoor Environment</a:t>
            </a:r>
            <a:endParaRPr lang="en-GB" altLang="en-US" sz="1600">
              <a:latin typeface="Swis721 Cn BT" panose="020B0506020202030204"/>
              <a:cs typeface="Segoe UI" panose="020B0502040204020203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F4F75AF3-A491-4C22-876C-634E09CC1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3385324"/>
            <a:ext cx="309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>
                <a:latin typeface="Swis721 Cn BT" panose="020B0506020202030204"/>
                <a:cs typeface="Segoe UI" panose="020B0502040204020203" pitchFamily="34" charset="0"/>
              </a:rPr>
              <a:t>Comfortable Outdoor Environment</a:t>
            </a:r>
            <a:endParaRPr lang="en-GB" altLang="en-US" sz="1600">
              <a:latin typeface="Swis721 Cn BT" panose="020B0506020202030204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F2A259-4772-4B5B-B4CF-CA54FE511D98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</p:txBody>
      </p:sp>
    </p:spTree>
    <p:extLst>
      <p:ext uri="{BB962C8B-B14F-4D97-AF65-F5344CB8AC3E}">
        <p14:creationId xmlns:p14="http://schemas.microsoft.com/office/powerpoint/2010/main" val="2881689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4A191-2C13-4444-BFBF-DF23052EAFD8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F1F03-FB68-424E-BC96-D7890CF7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267132"/>
            <a:ext cx="4248894" cy="283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30978B-F68C-41CC-8DEE-B55642FC0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" y="1276350"/>
            <a:ext cx="4303411" cy="28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0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6" y="26442"/>
            <a:ext cx="2987824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: India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7A3E5-0A7C-4A94-9FC5-9040E4D23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733590"/>
            <a:ext cx="2300364" cy="1710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9A922-BA61-4FD4-BFE7-1A42FCED11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868" y="915566"/>
            <a:ext cx="2300363" cy="1818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78CDD-12F6-44B5-A152-396CF86CED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7868" y="2733590"/>
            <a:ext cx="2300365" cy="171049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00311E-6A81-4F99-8C50-300B0444473C}"/>
              </a:ext>
            </a:extLst>
          </p:cNvPr>
          <p:cNvSpPr/>
          <p:nvPr/>
        </p:nvSpPr>
        <p:spPr>
          <a:xfrm>
            <a:off x="4884359" y="1104082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Swis721 Cn BT"/>
              </a:rPr>
              <a:t>Energy Consumption for space-cooling in India </a:t>
            </a:r>
            <a:r>
              <a:rPr lang="en-IN" i="1" dirty="0">
                <a:latin typeface="Swis721 Cn BT"/>
              </a:rPr>
              <a:t>(ICAP)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135 </a:t>
            </a:r>
            <a:r>
              <a:rPr lang="en-IN" dirty="0" err="1">
                <a:latin typeface="Swis721 Cn BT"/>
              </a:rPr>
              <a:t>TWh</a:t>
            </a:r>
            <a:r>
              <a:rPr lang="en-IN" dirty="0">
                <a:latin typeface="Swis721 Cn BT"/>
              </a:rPr>
              <a:t> (2017-18)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600 </a:t>
            </a:r>
            <a:r>
              <a:rPr lang="en-IN" dirty="0" err="1">
                <a:latin typeface="Swis721 Cn BT"/>
              </a:rPr>
              <a:t>TWh</a:t>
            </a:r>
            <a:r>
              <a:rPr lang="en-IN" dirty="0">
                <a:latin typeface="Swis721 Cn BT"/>
              </a:rPr>
              <a:t> (2037-38) </a:t>
            </a:r>
          </a:p>
          <a:p>
            <a:endParaRPr lang="en-IN" dirty="0">
              <a:latin typeface="Swis721 Cn BT"/>
            </a:endParaRPr>
          </a:p>
          <a:p>
            <a:r>
              <a:rPr lang="en-IN" dirty="0">
                <a:latin typeface="Swis721 Cn BT"/>
              </a:rPr>
              <a:t>Per Capita Cooling Consumption </a:t>
            </a:r>
            <a:r>
              <a:rPr lang="en-IN" i="1" dirty="0">
                <a:latin typeface="Swis721 Cn BT"/>
              </a:rPr>
              <a:t>(ICAP)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272 kWh Global 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69 kWh in India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>
              <a:latin typeface="Swis721 Cn BT"/>
            </a:endParaRPr>
          </a:p>
          <a:p>
            <a:r>
              <a:rPr lang="en-IN" dirty="0">
                <a:latin typeface="Swis721 Cn BT"/>
              </a:rPr>
              <a:t>30% of global emissions due to space cooling by 2050 as compared to 8% in 2016 </a:t>
            </a:r>
            <a:r>
              <a:rPr lang="en-IN" i="1" dirty="0">
                <a:latin typeface="Swis721 Cn BT"/>
              </a:rPr>
              <a:t>(IEA)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110AFC-C5E2-4BFD-A5DF-9E50306002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408" y="843558"/>
            <a:ext cx="1748372" cy="18301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FCB868D-4F53-4864-8543-38E75530B235}"/>
              </a:ext>
            </a:extLst>
          </p:cNvPr>
          <p:cNvSpPr/>
          <p:nvPr/>
        </p:nvSpPr>
        <p:spPr>
          <a:xfrm>
            <a:off x="107504" y="4444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900" i="1" dirty="0">
                <a:solidFill>
                  <a:schemeClr val="accent2"/>
                </a:solidFill>
              </a:rPr>
              <a:t>Image Source: https://robertscribbler.com/2015/06/02/human-hothouse-death-toll-climbs-to-2300-in-india-monsoon-suppressed-delayed/</a:t>
            </a:r>
          </a:p>
        </p:txBody>
      </p:sp>
    </p:spTree>
    <p:extLst>
      <p:ext uri="{BB962C8B-B14F-4D97-AF65-F5344CB8AC3E}">
        <p14:creationId xmlns:p14="http://schemas.microsoft.com/office/powerpoint/2010/main" val="3112758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4A191-2C13-4444-BFBF-DF23052EAFD8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6E7E1FB-62D4-4231-9BD3-69F187836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009981"/>
            <a:ext cx="3886200" cy="3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DE955A0-6E63-4933-9A3D-6BC2BFC5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7200" y="1009981"/>
            <a:ext cx="4876800" cy="329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08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4A191-2C13-4444-BFBF-DF23052EAFD8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97927E-5EFF-470F-9633-52889C12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400" y="895350"/>
            <a:ext cx="2655149" cy="35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226AC-B24A-4C33-9BD8-C9E3174D7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05200" y="895350"/>
            <a:ext cx="5257796" cy="35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9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D2E23C-7E17-498D-A5F0-079FF38C7751}"/>
              </a:ext>
            </a:extLst>
          </p:cNvPr>
          <p:cNvGrpSpPr/>
          <p:nvPr/>
        </p:nvGrpSpPr>
        <p:grpSpPr>
          <a:xfrm>
            <a:off x="215517" y="354939"/>
            <a:ext cx="8712966" cy="4433621"/>
            <a:chOff x="-8311" y="146946"/>
            <a:chExt cx="9555478" cy="471080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BED2BE-0051-4678-93C3-B87A7C421DE6}"/>
                </a:ext>
              </a:extLst>
            </p:cNvPr>
            <p:cNvSpPr/>
            <p:nvPr/>
          </p:nvSpPr>
          <p:spPr>
            <a:xfrm>
              <a:off x="228601" y="174009"/>
              <a:ext cx="8686800" cy="4683741"/>
            </a:xfrm>
            <a:prstGeom prst="rect">
              <a:avLst/>
            </a:prstGeom>
            <a:solidFill>
              <a:schemeClr val="bg1"/>
            </a:solidFill>
            <a:ln w="57150">
              <a:noFill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pic>
          <p:nvPicPr>
            <p:cNvPr id="4" name="Picture 3" descr="C:\Users\admin\Desktop\New folder\7889_20120509161159_00007.jpg">
              <a:extLst>
                <a:ext uri="{FF2B5EF4-FFF2-40B4-BE49-F238E27FC236}">
                  <a16:creationId xmlns:a16="http://schemas.microsoft.com/office/drawing/2014/main" id="{A640F3A6-01D0-49ED-AD32-C5358AF7A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728" y="260586"/>
              <a:ext cx="4614617" cy="451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BCEC1B2-C402-4C0B-A11E-83C3D6EF16C6}"/>
                </a:ext>
              </a:extLst>
            </p:cNvPr>
            <p:cNvSpPr/>
            <p:nvPr/>
          </p:nvSpPr>
          <p:spPr>
            <a:xfrm rot="5400000">
              <a:off x="6182316" y="509285"/>
              <a:ext cx="308610" cy="365760"/>
            </a:xfrm>
            <a:prstGeom prst="triangle">
              <a:avLst/>
            </a:prstGeom>
            <a:gradFill>
              <a:gsLst>
                <a:gs pos="0">
                  <a:srgbClr val="C00000"/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 dirty="0"/>
                <a:t>N</a:t>
              </a:r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0424E2F4-2D30-4116-8344-BC5A3BC28308}"/>
                </a:ext>
              </a:extLst>
            </p:cNvPr>
            <p:cNvSpPr/>
            <p:nvPr/>
          </p:nvSpPr>
          <p:spPr>
            <a:xfrm>
              <a:off x="2600434" y="1733856"/>
              <a:ext cx="3889267" cy="918536"/>
            </a:xfrm>
            <a:custGeom>
              <a:avLst/>
              <a:gdLst>
                <a:gd name="connsiteX0" fmla="*/ 0 w 3466531"/>
                <a:gd name="connsiteY0" fmla="*/ 1951630 h 2048916"/>
                <a:gd name="connsiteX1" fmla="*/ 1337480 w 3466531"/>
                <a:gd name="connsiteY1" fmla="*/ 1869743 h 2048916"/>
                <a:gd name="connsiteX2" fmla="*/ 2770495 w 3466531"/>
                <a:gd name="connsiteY2" fmla="*/ 313898 h 2048916"/>
                <a:gd name="connsiteX3" fmla="*/ 3466531 w 3466531"/>
                <a:gd name="connsiteY3" fmla="*/ 0 h 204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6531" h="2048916">
                  <a:moveTo>
                    <a:pt x="0" y="1951630"/>
                  </a:moveTo>
                  <a:cubicBezTo>
                    <a:pt x="437865" y="2047164"/>
                    <a:pt x="875731" y="2142698"/>
                    <a:pt x="1337480" y="1869743"/>
                  </a:cubicBezTo>
                  <a:cubicBezTo>
                    <a:pt x="1799229" y="1596788"/>
                    <a:pt x="2415653" y="625522"/>
                    <a:pt x="2770495" y="313898"/>
                  </a:cubicBezTo>
                  <a:cubicBezTo>
                    <a:pt x="3125337" y="2274"/>
                    <a:pt x="3466531" y="0"/>
                    <a:pt x="3466531" y="0"/>
                  </a:cubicBezTo>
                </a:path>
              </a:pathLst>
            </a:custGeom>
            <a:noFill/>
            <a:ln w="57150">
              <a:gradFill>
                <a:gsLst>
                  <a:gs pos="0">
                    <a:srgbClr val="FFC00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rgbClr val="0070C0"/>
                  </a:gs>
                </a:gsLst>
                <a:lin ang="5400000" scaled="0"/>
              </a:gradFill>
              <a:tailEnd type="stealth" w="lg" len="lg"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54460CC6-E8D3-488B-98AB-87FD7D9460D8}"/>
                </a:ext>
              </a:extLst>
            </p:cNvPr>
            <p:cNvSpPr/>
            <p:nvPr/>
          </p:nvSpPr>
          <p:spPr>
            <a:xfrm>
              <a:off x="2600430" y="1166882"/>
              <a:ext cx="1201003" cy="870045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FFFF00"/>
              </a:solidFill>
              <a:tailEnd type="stealth" w="lg" len="lg"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572C64C3-D98B-44E4-AC9B-6964EA421F21}"/>
                </a:ext>
              </a:extLst>
            </p:cNvPr>
            <p:cNvSpPr/>
            <p:nvPr/>
          </p:nvSpPr>
          <p:spPr>
            <a:xfrm>
              <a:off x="2565809" y="2036928"/>
              <a:ext cx="389467" cy="282143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FFFF00"/>
              </a:solidFill>
              <a:tailEnd type="stealth" w="lg" len="lg"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536E6A2-368D-49EB-901B-71DE06A56EE0}"/>
                </a:ext>
              </a:extLst>
            </p:cNvPr>
            <p:cNvSpPr/>
            <p:nvPr/>
          </p:nvSpPr>
          <p:spPr>
            <a:xfrm>
              <a:off x="2565808" y="3203811"/>
              <a:ext cx="1596626" cy="1156648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FD99AFF7-0ECC-442B-9FC8-231D3F18CF8C}"/>
                </a:ext>
              </a:extLst>
            </p:cNvPr>
            <p:cNvSpPr/>
            <p:nvPr/>
          </p:nvSpPr>
          <p:spPr>
            <a:xfrm>
              <a:off x="3124828" y="2425889"/>
              <a:ext cx="628760" cy="455495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75016C9C-8207-4032-B118-1D42D644D58F}"/>
                </a:ext>
              </a:extLst>
            </p:cNvPr>
            <p:cNvSpPr/>
            <p:nvPr/>
          </p:nvSpPr>
          <p:spPr>
            <a:xfrm>
              <a:off x="3978269" y="2177999"/>
              <a:ext cx="970945" cy="703385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47952D55-492D-48D5-9376-EE0559E6CE9E}"/>
                </a:ext>
              </a:extLst>
            </p:cNvPr>
            <p:cNvSpPr/>
            <p:nvPr/>
          </p:nvSpPr>
          <p:spPr>
            <a:xfrm flipH="1">
              <a:off x="5297096" y="2265067"/>
              <a:ext cx="628760" cy="455495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0576F5C-C4AC-44AE-A878-0F06A9858767}"/>
                </a:ext>
              </a:extLst>
            </p:cNvPr>
            <p:cNvSpPr/>
            <p:nvPr/>
          </p:nvSpPr>
          <p:spPr>
            <a:xfrm flipH="1">
              <a:off x="5752524" y="1289714"/>
              <a:ext cx="1226181" cy="888286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00B0F0"/>
              </a:solidFill>
              <a:prstDash val="sysDash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F67C1FFE-9084-4556-8E15-CE95AEF9C8C7}"/>
                </a:ext>
              </a:extLst>
            </p:cNvPr>
            <p:cNvSpPr/>
            <p:nvPr/>
          </p:nvSpPr>
          <p:spPr>
            <a:xfrm>
              <a:off x="-8311" y="1255107"/>
              <a:ext cx="2782501" cy="1374868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Vision, clerestories, </a:t>
              </a:r>
              <a:r>
                <a:rPr lang="en-US" sz="1400" dirty="0" err="1">
                  <a:solidFill>
                    <a:schemeClr val="tx1"/>
                  </a:solidFill>
                  <a:cs typeface="Arial" pitchFamily="34" charset="0"/>
                </a:rPr>
                <a:t>lightshleves</a:t>
              </a:r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 on south bring in diffuse daylight with occupant control</a:t>
              </a:r>
            </a:p>
            <a:p>
              <a:endParaRPr lang="en-US" sz="1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9B3ED305-F17C-494B-B3C1-1B63B600D45B}"/>
                </a:ext>
              </a:extLst>
            </p:cNvPr>
            <p:cNvSpPr/>
            <p:nvPr/>
          </p:nvSpPr>
          <p:spPr>
            <a:xfrm>
              <a:off x="70660" y="2606234"/>
              <a:ext cx="2703530" cy="868338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Stack effect design, solar chimney for natural ventilation</a:t>
              </a:r>
            </a:p>
          </p:txBody>
        </p:sp>
        <p:sp>
          <p:nvSpPr>
            <p:cNvPr id="16" name="Rounded Rectangle 21">
              <a:extLst>
                <a:ext uri="{FF2B5EF4-FFF2-40B4-BE49-F238E27FC236}">
                  <a16:creationId xmlns:a16="http://schemas.microsoft.com/office/drawing/2014/main" id="{F7A97F7C-4D1A-4201-9587-DEC36DFC04D0}"/>
                </a:ext>
              </a:extLst>
            </p:cNvPr>
            <p:cNvSpPr/>
            <p:nvPr/>
          </p:nvSpPr>
          <p:spPr>
            <a:xfrm>
              <a:off x="3696" y="450982"/>
              <a:ext cx="2770493" cy="61507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South facing PV panels tilted to latitude angle</a:t>
              </a:r>
            </a:p>
          </p:txBody>
        </p:sp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893AE10D-5244-4FB5-9168-28860EB1F0F2}"/>
                </a:ext>
              </a:extLst>
            </p:cNvPr>
            <p:cNvSpPr/>
            <p:nvPr/>
          </p:nvSpPr>
          <p:spPr>
            <a:xfrm>
              <a:off x="242249" y="3785528"/>
              <a:ext cx="2531940" cy="340519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Ground heat exchange</a:t>
              </a:r>
            </a:p>
          </p:txBody>
        </p:sp>
        <p:sp>
          <p:nvSpPr>
            <p:cNvPr id="18" name="Rounded Rectangle 23">
              <a:extLst>
                <a:ext uri="{FF2B5EF4-FFF2-40B4-BE49-F238E27FC236}">
                  <a16:creationId xmlns:a16="http://schemas.microsoft.com/office/drawing/2014/main" id="{E799A375-6D6C-42D7-897A-D22449F793BF}"/>
                </a:ext>
              </a:extLst>
            </p:cNvPr>
            <p:cNvSpPr/>
            <p:nvPr/>
          </p:nvSpPr>
          <p:spPr>
            <a:xfrm>
              <a:off x="6260008" y="3421985"/>
              <a:ext cx="3287159" cy="112160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Optimized envelope: Insulated walls and roof, efficient windows with separate properties for vision and clerestory</a:t>
              </a:r>
            </a:p>
          </p:txBody>
        </p:sp>
        <p:sp>
          <p:nvSpPr>
            <p:cNvPr id="19" name="Rounded Rectangle 25">
              <a:extLst>
                <a:ext uri="{FF2B5EF4-FFF2-40B4-BE49-F238E27FC236}">
                  <a16:creationId xmlns:a16="http://schemas.microsoft.com/office/drawing/2014/main" id="{FA74DB86-2496-42DD-A3C0-1EB83E58416A}"/>
                </a:ext>
              </a:extLst>
            </p:cNvPr>
            <p:cNvSpPr/>
            <p:nvPr/>
          </p:nvSpPr>
          <p:spPr>
            <a:xfrm>
              <a:off x="6336621" y="265702"/>
              <a:ext cx="2531940" cy="340519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North light for daylighting</a:t>
              </a:r>
            </a:p>
          </p:txBody>
        </p:sp>
        <p:sp>
          <p:nvSpPr>
            <p:cNvPr id="20" name="Rounded Rectangle 26">
              <a:extLst>
                <a:ext uri="{FF2B5EF4-FFF2-40B4-BE49-F238E27FC236}">
                  <a16:creationId xmlns:a16="http://schemas.microsoft.com/office/drawing/2014/main" id="{F7CC9C30-38F6-4087-8043-B1FBF7BD0413}"/>
                </a:ext>
              </a:extLst>
            </p:cNvPr>
            <p:cNvSpPr/>
            <p:nvPr/>
          </p:nvSpPr>
          <p:spPr>
            <a:xfrm>
              <a:off x="6336620" y="846470"/>
              <a:ext cx="3018852" cy="61507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Radiant cooling and DOAS integrates with natural ventilation</a:t>
              </a:r>
            </a:p>
          </p:txBody>
        </p:sp>
        <p:sp>
          <p:nvSpPr>
            <p:cNvPr id="21" name="Rounded Rectangle 27">
              <a:extLst>
                <a:ext uri="{FF2B5EF4-FFF2-40B4-BE49-F238E27FC236}">
                  <a16:creationId xmlns:a16="http://schemas.microsoft.com/office/drawing/2014/main" id="{BF83683C-73B4-4D91-A6B4-81486F46F86F}"/>
                </a:ext>
              </a:extLst>
            </p:cNvPr>
            <p:cNvSpPr/>
            <p:nvPr/>
          </p:nvSpPr>
          <p:spPr>
            <a:xfrm>
              <a:off x="6336621" y="2696482"/>
              <a:ext cx="2531940" cy="578882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Climate controlled spaces zoned separately</a:t>
              </a:r>
            </a:p>
          </p:txBody>
        </p:sp>
        <p:sp>
          <p:nvSpPr>
            <p:cNvPr id="22" name="Rounded Rectangle 28">
              <a:extLst>
                <a:ext uri="{FF2B5EF4-FFF2-40B4-BE49-F238E27FC236}">
                  <a16:creationId xmlns:a16="http://schemas.microsoft.com/office/drawing/2014/main" id="{4D389517-E1E0-41F7-92C7-399DA24CAF32}"/>
                </a:ext>
              </a:extLst>
            </p:cNvPr>
            <p:cNvSpPr/>
            <p:nvPr/>
          </p:nvSpPr>
          <p:spPr>
            <a:xfrm>
              <a:off x="3728068" y="2932564"/>
              <a:ext cx="2531940" cy="578882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Outdoor exhibit area reduces conditioned area</a:t>
              </a:r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F2E09D43-4E23-4E45-9D34-7897A7940C85}"/>
                </a:ext>
              </a:extLst>
            </p:cNvPr>
            <p:cNvSpPr/>
            <p:nvPr/>
          </p:nvSpPr>
          <p:spPr>
            <a:xfrm>
              <a:off x="3344768" y="744679"/>
              <a:ext cx="1201003" cy="870045"/>
            </a:xfrm>
            <a:custGeom>
              <a:avLst/>
              <a:gdLst>
                <a:gd name="connsiteX0" fmla="*/ 0 w 1201003"/>
                <a:gd name="connsiteY0" fmla="*/ 0 h 1160060"/>
                <a:gd name="connsiteX1" fmla="*/ 1201003 w 1201003"/>
                <a:gd name="connsiteY1" fmla="*/ 1160060 h 116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1003" h="1160060">
                  <a:moveTo>
                    <a:pt x="0" y="0"/>
                  </a:moveTo>
                  <a:lnTo>
                    <a:pt x="1201003" y="1160060"/>
                  </a:lnTo>
                </a:path>
              </a:pathLst>
            </a:custGeom>
            <a:noFill/>
            <a:ln w="57150">
              <a:solidFill>
                <a:srgbClr val="FFFF00"/>
              </a:solidFill>
              <a:tailEnd type="stealth" w="lg" len="lg"/>
            </a:ln>
            <a:effectLst>
              <a:glow rad="635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8A66C859-99CC-40B8-84E3-F0B3437506F9}"/>
                </a:ext>
              </a:extLst>
            </p:cNvPr>
            <p:cNvSpPr/>
            <p:nvPr/>
          </p:nvSpPr>
          <p:spPr>
            <a:xfrm>
              <a:off x="6336620" y="1733856"/>
              <a:ext cx="3210547" cy="615073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Lighting LPD at 4.7 w/m2 and vacancy and daylighting controls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B2183E6-BB4C-4674-B3A2-E7D0E04FDD07}"/>
                </a:ext>
              </a:extLst>
            </p:cNvPr>
            <p:cNvSpPr/>
            <p:nvPr/>
          </p:nvSpPr>
          <p:spPr>
            <a:xfrm>
              <a:off x="3180467" y="146946"/>
              <a:ext cx="2770494" cy="306467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Gisha" pitchFamily="34" charset="-79"/>
                </a:rPr>
                <a:t>Integrated Systems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D2F08A7-36FB-49A2-B25A-5D0CE2568D56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</p:txBody>
      </p:sp>
    </p:spTree>
    <p:extLst>
      <p:ext uri="{BB962C8B-B14F-4D97-AF65-F5344CB8AC3E}">
        <p14:creationId xmlns:p14="http://schemas.microsoft.com/office/powerpoint/2010/main" val="589388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34A191-2C13-4444-BFBF-DF23052EAFD8}"/>
              </a:ext>
            </a:extLst>
          </p:cNvPr>
          <p:cNvSpPr txBox="1"/>
          <p:nvPr/>
        </p:nvSpPr>
        <p:spPr>
          <a:xfrm>
            <a:off x="1331640" y="1995686"/>
            <a:ext cx="6264696" cy="267765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Net Zero Energy Building</a:t>
            </a:r>
          </a:p>
          <a:p>
            <a:pPr algn="ctr"/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Promotor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Architects - Designer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Contractor</a:t>
            </a:r>
          </a:p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 and Maintenance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FA993-5B5B-4265-891D-67F2693ED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627534"/>
            <a:ext cx="3820498" cy="12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1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51AEAB0E-3F1C-41DC-AD95-6CE33FE74A2F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Monitoring Strategies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BD10E-B944-4A30-BBEC-973D488ED06A}"/>
              </a:ext>
            </a:extLst>
          </p:cNvPr>
          <p:cNvGrpSpPr/>
          <p:nvPr/>
        </p:nvGrpSpPr>
        <p:grpSpPr>
          <a:xfrm>
            <a:off x="755576" y="1167594"/>
            <a:ext cx="6990837" cy="2808312"/>
            <a:chOff x="749515" y="1216569"/>
            <a:chExt cx="6990837" cy="280831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AA8888-3194-4BC9-A2BE-58456CA5E05D}"/>
                </a:ext>
              </a:extLst>
            </p:cNvPr>
            <p:cNvSpPr/>
            <p:nvPr/>
          </p:nvSpPr>
          <p:spPr>
            <a:xfrm>
              <a:off x="749515" y="3813888"/>
              <a:ext cx="2820284" cy="12601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38BAB9-2089-4796-99BD-811FE1D2B9EE}"/>
                </a:ext>
              </a:extLst>
            </p:cNvPr>
            <p:cNvGrpSpPr/>
            <p:nvPr/>
          </p:nvGrpSpPr>
          <p:grpSpPr>
            <a:xfrm>
              <a:off x="3563888" y="1216569"/>
              <a:ext cx="4176464" cy="2808312"/>
              <a:chOff x="3491880" y="627534"/>
              <a:chExt cx="4536504" cy="3528392"/>
            </a:xfrm>
          </p:grpSpPr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E0FFFFB-1129-42B7-BA5F-1DE3A8C8AF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91880" y="627534"/>
                <a:ext cx="4536504" cy="3528392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/>
              <a:lstStyle>
                <a:lvl1pPr marL="342893" indent="-34289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Swis721 Cn BT" pitchFamily="34" charset="0"/>
                    <a:ea typeface="+mn-ea"/>
                    <a:cs typeface="+mn-cs"/>
                  </a:defRPr>
                </a:lvl1pPr>
                <a:lvl2pPr marL="742935" indent="-285744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Swis721 Cn BT" pitchFamily="34" charset="0"/>
                    <a:ea typeface="+mn-ea"/>
                    <a:cs typeface="+mn-cs"/>
                  </a:defRPr>
                </a:lvl2pPr>
                <a:lvl3pPr marL="1142978" indent="-22859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Swis721 Cn BT" pitchFamily="34" charset="0"/>
                    <a:ea typeface="+mn-ea"/>
                    <a:cs typeface="+mn-cs"/>
                  </a:defRPr>
                </a:lvl3pPr>
                <a:lvl4pPr marL="1600168" indent="-22859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Swis721 Cn BT" pitchFamily="34" charset="0"/>
                    <a:ea typeface="+mn-ea"/>
                    <a:cs typeface="+mn-cs"/>
                  </a:defRPr>
                </a:lvl4pPr>
                <a:lvl5pPr marL="2057359" indent="-22859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Swis721 Cn BT" pitchFamily="34" charset="0"/>
                    <a:ea typeface="+mn-ea"/>
                    <a:cs typeface="+mn-cs"/>
                  </a:defRPr>
                </a:lvl5pPr>
                <a:lvl6pPr marL="2514550" indent="-228595" algn="l" defTabSz="91438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41" indent="-228595" algn="l" defTabSz="91438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32" indent="-228595" algn="l" defTabSz="91438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22" indent="-228595" algn="l" defTabSz="914382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IN" sz="2800" b="1" dirty="0">
                    <a:solidFill>
                      <a:schemeClr val="bg1"/>
                    </a:solidFill>
                  </a:rPr>
                  <a:t>“Every line is the perfect length if you don't measure it”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en-IN" sz="2800" b="1" i="1" dirty="0">
                    <a:solidFill>
                      <a:schemeClr val="bg1"/>
                    </a:solidFill>
                  </a:rPr>
                  <a:t>-Marty Rubin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D11FA99-930D-4D10-8EA8-05EC618AF9A8}"/>
                  </a:ext>
                </a:extLst>
              </p:cNvPr>
              <p:cNvSpPr/>
              <p:nvPr/>
            </p:nvSpPr>
            <p:spPr>
              <a:xfrm>
                <a:off x="3491880" y="3904135"/>
                <a:ext cx="4525573" cy="1260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pic>
          <p:nvPicPr>
            <p:cNvPr id="62" name="Picture 2">
              <a:extLst>
                <a:ext uri="{FF2B5EF4-FFF2-40B4-BE49-F238E27FC236}">
                  <a16:creationId xmlns:a16="http://schemas.microsoft.com/office/drawing/2014/main" id="{6112738C-FB2F-4E2E-9044-452F3FD3B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948" y="1578092"/>
              <a:ext cx="2001508" cy="1874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38526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51AEAB0E-3F1C-41DC-AD95-6CE33FE74A2F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Monitoring Strategies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E4F0DF-62BF-4C6C-A0F1-1D681A622B90}"/>
              </a:ext>
            </a:extLst>
          </p:cNvPr>
          <p:cNvSpPr txBox="1"/>
          <p:nvPr/>
        </p:nvSpPr>
        <p:spPr>
          <a:xfrm>
            <a:off x="4232378" y="748174"/>
            <a:ext cx="491162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Building Information Systems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/>
              <a:t>Thermal Comfort, Temp – Humidity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/>
              <a:t>Visual Comfort, Light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/>
              <a:t>Occupancy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/>
              <a:t>Outdoor conditions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/>
              <a:t>Equipment usage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Building Management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1900" dirty="0"/>
              <a:t>Energy Management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900" dirty="0"/>
              <a:t>Energy used to maintain comfort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900" dirty="0"/>
              <a:t>Energy used for equipment</a:t>
            </a:r>
          </a:p>
        </p:txBody>
      </p:sp>
      <p:pic>
        <p:nvPicPr>
          <p:cNvPr id="35" name="Picture 1" descr="C:\Users\Rajan Rawal\Dropbox\Mona-Rajan\section-HH-revise.tif">
            <a:extLst>
              <a:ext uri="{FF2B5EF4-FFF2-40B4-BE49-F238E27FC236}">
                <a16:creationId xmlns:a16="http://schemas.microsoft.com/office/drawing/2014/main" id="{07537EAF-E492-4A28-BBA1-A76032D1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2671777"/>
            <a:ext cx="3848006" cy="18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ajan Rawal\Dropbox\Mona-Rajan\section-HH-revise_Summer.tif">
            <a:extLst>
              <a:ext uri="{FF2B5EF4-FFF2-40B4-BE49-F238E27FC236}">
                <a16:creationId xmlns:a16="http://schemas.microsoft.com/office/drawing/2014/main" id="{947650DA-9C6C-4739-97D3-6BB8E431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748174"/>
            <a:ext cx="3848006" cy="181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1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51AEAB0E-3F1C-41DC-AD95-6CE33FE74A2F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Monitoring Strategies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ACBC3C-B4F1-408C-9CD4-962844DCDC0B}"/>
              </a:ext>
            </a:extLst>
          </p:cNvPr>
          <p:cNvGrpSpPr/>
          <p:nvPr/>
        </p:nvGrpSpPr>
        <p:grpSpPr>
          <a:xfrm>
            <a:off x="899592" y="1275606"/>
            <a:ext cx="7704856" cy="3168351"/>
            <a:chOff x="0" y="0"/>
            <a:chExt cx="5507990" cy="21717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BDC36E-1427-4890-885C-CCD674809949}"/>
                </a:ext>
              </a:extLst>
            </p:cNvPr>
            <p:cNvSpPr/>
            <p:nvPr/>
          </p:nvSpPr>
          <p:spPr>
            <a:xfrm>
              <a:off x="4210050" y="0"/>
              <a:ext cx="1297940" cy="215519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948CF08-23FF-4536-9AFB-3ACD3A47CF38}"/>
                </a:ext>
              </a:extLst>
            </p:cNvPr>
            <p:cNvSpPr/>
            <p:nvPr/>
          </p:nvSpPr>
          <p:spPr>
            <a:xfrm>
              <a:off x="2809875" y="0"/>
              <a:ext cx="1297940" cy="215519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D1CB8D-FA8B-4FFB-A57F-9F91E57D78ED}"/>
                </a:ext>
              </a:extLst>
            </p:cNvPr>
            <p:cNvSpPr/>
            <p:nvPr/>
          </p:nvSpPr>
          <p:spPr>
            <a:xfrm>
              <a:off x="1400175" y="0"/>
              <a:ext cx="1297940" cy="217106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005228-22A2-4DB0-827A-8603F2DE379A}"/>
                </a:ext>
              </a:extLst>
            </p:cNvPr>
            <p:cNvSpPr/>
            <p:nvPr/>
          </p:nvSpPr>
          <p:spPr>
            <a:xfrm>
              <a:off x="0" y="0"/>
              <a:ext cx="1297940" cy="21717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3" name="Text Box 42">
              <a:extLst>
                <a:ext uri="{FF2B5EF4-FFF2-40B4-BE49-F238E27FC236}">
                  <a16:creationId xmlns:a16="http://schemas.microsoft.com/office/drawing/2014/main" id="{4C758F0A-802E-418F-A2D5-4D7997D9C1CD}"/>
                </a:ext>
              </a:extLst>
            </p:cNvPr>
            <p:cNvSpPr txBox="1"/>
            <p:nvPr/>
          </p:nvSpPr>
          <p:spPr>
            <a:xfrm>
              <a:off x="123825" y="5334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ea typeface="Calibri"/>
                  <a:cs typeface="Times New Roman"/>
                </a:rPr>
                <a:t>Envelope</a:t>
              </a:r>
            </a:p>
          </p:txBody>
        </p:sp>
        <p:sp>
          <p:nvSpPr>
            <p:cNvPr id="64" name="Text Box 43">
              <a:extLst>
                <a:ext uri="{FF2B5EF4-FFF2-40B4-BE49-F238E27FC236}">
                  <a16:creationId xmlns:a16="http://schemas.microsoft.com/office/drawing/2014/main" id="{AA71D222-D96F-41AD-A9D0-A137BD617F7B}"/>
                </a:ext>
              </a:extLst>
            </p:cNvPr>
            <p:cNvSpPr txBox="1"/>
            <p:nvPr/>
          </p:nvSpPr>
          <p:spPr>
            <a:xfrm>
              <a:off x="123825" y="8382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Environment</a:t>
              </a:r>
            </a:p>
          </p:txBody>
        </p:sp>
        <p:sp>
          <p:nvSpPr>
            <p:cNvPr id="65" name="Text Box 44">
              <a:extLst>
                <a:ext uri="{FF2B5EF4-FFF2-40B4-BE49-F238E27FC236}">
                  <a16:creationId xmlns:a16="http://schemas.microsoft.com/office/drawing/2014/main" id="{408C407D-89B9-4B62-A597-00DF58FFBD3C}"/>
                </a:ext>
              </a:extLst>
            </p:cNvPr>
            <p:cNvSpPr txBox="1"/>
            <p:nvPr/>
          </p:nvSpPr>
          <p:spPr>
            <a:xfrm>
              <a:off x="123825" y="11430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Energy</a:t>
              </a:r>
            </a:p>
          </p:txBody>
        </p:sp>
        <p:sp>
          <p:nvSpPr>
            <p:cNvPr id="66" name="Text Box 45">
              <a:extLst>
                <a:ext uri="{FF2B5EF4-FFF2-40B4-BE49-F238E27FC236}">
                  <a16:creationId xmlns:a16="http://schemas.microsoft.com/office/drawing/2014/main" id="{021048D3-9AE6-4E79-8812-64DB3703C876}"/>
                </a:ext>
              </a:extLst>
            </p:cNvPr>
            <p:cNvSpPr txBox="1"/>
            <p:nvPr/>
          </p:nvSpPr>
          <p:spPr>
            <a:xfrm>
              <a:off x="114300" y="14478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Behavior</a:t>
              </a:r>
            </a:p>
          </p:txBody>
        </p:sp>
        <p:sp>
          <p:nvSpPr>
            <p:cNvPr id="67" name="Text Box 35">
              <a:extLst>
                <a:ext uri="{FF2B5EF4-FFF2-40B4-BE49-F238E27FC236}">
                  <a16:creationId xmlns:a16="http://schemas.microsoft.com/office/drawing/2014/main" id="{47AAEB1A-2E59-4D32-959F-2655B34D7FDD}"/>
                </a:ext>
              </a:extLst>
            </p:cNvPr>
            <p:cNvSpPr txBox="1"/>
            <p:nvPr/>
          </p:nvSpPr>
          <p:spPr>
            <a:xfrm>
              <a:off x="1524000" y="5334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ea typeface="Calibri"/>
                  <a:cs typeface="Times New Roman"/>
                </a:rPr>
                <a:t>Chiller</a:t>
              </a:r>
            </a:p>
          </p:txBody>
        </p:sp>
        <p:sp>
          <p:nvSpPr>
            <p:cNvPr id="68" name="Text Box 36">
              <a:extLst>
                <a:ext uri="{FF2B5EF4-FFF2-40B4-BE49-F238E27FC236}">
                  <a16:creationId xmlns:a16="http://schemas.microsoft.com/office/drawing/2014/main" id="{7D8F8320-6818-4123-B2A6-58BD887EDC93}"/>
                </a:ext>
              </a:extLst>
            </p:cNvPr>
            <p:cNvSpPr txBox="1"/>
            <p:nvPr/>
          </p:nvSpPr>
          <p:spPr>
            <a:xfrm>
              <a:off x="1524000" y="8382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HVAC</a:t>
              </a:r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07235D5B-4313-48E7-A76F-EB09D033193D}"/>
                </a:ext>
              </a:extLst>
            </p:cNvPr>
            <p:cNvSpPr txBox="1"/>
            <p:nvPr/>
          </p:nvSpPr>
          <p:spPr>
            <a:xfrm>
              <a:off x="1524000" y="1133475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VFD</a:t>
              </a:r>
            </a:p>
          </p:txBody>
        </p:sp>
        <p:sp>
          <p:nvSpPr>
            <p:cNvPr id="70" name="Text Box 39">
              <a:extLst>
                <a:ext uri="{FF2B5EF4-FFF2-40B4-BE49-F238E27FC236}">
                  <a16:creationId xmlns:a16="http://schemas.microsoft.com/office/drawing/2014/main" id="{91E23132-BD48-48FC-A095-3AA810B3D4D8}"/>
                </a:ext>
              </a:extLst>
            </p:cNvPr>
            <p:cNvSpPr txBox="1"/>
            <p:nvPr/>
          </p:nvSpPr>
          <p:spPr>
            <a:xfrm>
              <a:off x="1524000" y="14478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Photovoltaic</a:t>
              </a:r>
            </a:p>
          </p:txBody>
        </p:sp>
        <p:sp>
          <p:nvSpPr>
            <p:cNvPr id="71" name="Text Box 46">
              <a:extLst>
                <a:ext uri="{FF2B5EF4-FFF2-40B4-BE49-F238E27FC236}">
                  <a16:creationId xmlns:a16="http://schemas.microsoft.com/office/drawing/2014/main" id="{34794B96-7430-4FCD-A7A5-450F3C02B7EF}"/>
                </a:ext>
              </a:extLst>
            </p:cNvPr>
            <p:cNvSpPr txBox="1"/>
            <p:nvPr/>
          </p:nvSpPr>
          <p:spPr>
            <a:xfrm>
              <a:off x="114300" y="17526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Outdoor</a:t>
              </a:r>
            </a:p>
          </p:txBody>
        </p:sp>
        <p:sp>
          <p:nvSpPr>
            <p:cNvPr id="72" name="Text Box 29">
              <a:extLst>
                <a:ext uri="{FF2B5EF4-FFF2-40B4-BE49-F238E27FC236}">
                  <a16:creationId xmlns:a16="http://schemas.microsoft.com/office/drawing/2014/main" id="{697F06FD-0848-4DBA-AC13-19EF5D3AABDE}"/>
                </a:ext>
              </a:extLst>
            </p:cNvPr>
            <p:cNvSpPr txBox="1"/>
            <p:nvPr/>
          </p:nvSpPr>
          <p:spPr>
            <a:xfrm>
              <a:off x="2933700" y="5334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HVAC</a:t>
              </a:r>
            </a:p>
          </p:txBody>
        </p:sp>
        <p:sp>
          <p:nvSpPr>
            <p:cNvPr id="73" name="Text Box 30">
              <a:extLst>
                <a:ext uri="{FF2B5EF4-FFF2-40B4-BE49-F238E27FC236}">
                  <a16:creationId xmlns:a16="http://schemas.microsoft.com/office/drawing/2014/main" id="{A6493CDD-A41F-424D-8436-DD5353A19B04}"/>
                </a:ext>
              </a:extLst>
            </p:cNvPr>
            <p:cNvSpPr txBox="1"/>
            <p:nvPr/>
          </p:nvSpPr>
          <p:spPr>
            <a:xfrm>
              <a:off x="2933700" y="8382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Lighting</a:t>
              </a:r>
            </a:p>
          </p:txBody>
        </p:sp>
        <p:sp>
          <p:nvSpPr>
            <p:cNvPr id="74" name="Text Box 27">
              <a:extLst>
                <a:ext uri="{FF2B5EF4-FFF2-40B4-BE49-F238E27FC236}">
                  <a16:creationId xmlns:a16="http://schemas.microsoft.com/office/drawing/2014/main" id="{4F99E78E-C32D-4CA7-A158-B12EB264CC0B}"/>
                </a:ext>
              </a:extLst>
            </p:cNvPr>
            <p:cNvSpPr txBox="1"/>
            <p:nvPr/>
          </p:nvSpPr>
          <p:spPr>
            <a:xfrm>
              <a:off x="2933700" y="11430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Plug Loads</a:t>
              </a:r>
            </a:p>
          </p:txBody>
        </p:sp>
        <p:sp>
          <p:nvSpPr>
            <p:cNvPr id="75" name="Text Box 41">
              <a:extLst>
                <a:ext uri="{FF2B5EF4-FFF2-40B4-BE49-F238E27FC236}">
                  <a16:creationId xmlns:a16="http://schemas.microsoft.com/office/drawing/2014/main" id="{7E4E48C7-6A36-4B2E-86E5-370EEC7A8140}"/>
                </a:ext>
              </a:extLst>
            </p:cNvPr>
            <p:cNvSpPr txBox="1"/>
            <p:nvPr/>
          </p:nvSpPr>
          <p:spPr>
            <a:xfrm>
              <a:off x="2924175" y="14478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Photovoltaic</a:t>
              </a:r>
            </a:p>
          </p:txBody>
        </p:sp>
        <p:sp>
          <p:nvSpPr>
            <p:cNvPr id="76" name="Text Box 49">
              <a:extLst>
                <a:ext uri="{FF2B5EF4-FFF2-40B4-BE49-F238E27FC236}">
                  <a16:creationId xmlns:a16="http://schemas.microsoft.com/office/drawing/2014/main" id="{CBB54835-6D24-47B7-97BE-51B2991E664F}"/>
                </a:ext>
              </a:extLst>
            </p:cNvPr>
            <p:cNvSpPr txBox="1"/>
            <p:nvPr/>
          </p:nvSpPr>
          <p:spPr>
            <a:xfrm>
              <a:off x="4333875" y="5334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Operation</a:t>
              </a:r>
            </a:p>
          </p:txBody>
        </p:sp>
        <p:sp>
          <p:nvSpPr>
            <p:cNvPr id="77" name="Text Box 50">
              <a:extLst>
                <a:ext uri="{FF2B5EF4-FFF2-40B4-BE49-F238E27FC236}">
                  <a16:creationId xmlns:a16="http://schemas.microsoft.com/office/drawing/2014/main" id="{CEAE0A52-F981-4098-8BDA-9886B7269DB4}"/>
                </a:ext>
              </a:extLst>
            </p:cNvPr>
            <p:cNvSpPr txBox="1"/>
            <p:nvPr/>
          </p:nvSpPr>
          <p:spPr>
            <a:xfrm>
              <a:off x="4343400" y="838200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Comfort</a:t>
              </a:r>
            </a:p>
          </p:txBody>
        </p:sp>
        <p:sp>
          <p:nvSpPr>
            <p:cNvPr id="78" name="Text Box 51">
              <a:extLst>
                <a:ext uri="{FF2B5EF4-FFF2-40B4-BE49-F238E27FC236}">
                  <a16:creationId xmlns:a16="http://schemas.microsoft.com/office/drawing/2014/main" id="{5866655F-E79E-4D22-8F59-386A0ED66A72}"/>
                </a:ext>
              </a:extLst>
            </p:cNvPr>
            <p:cNvSpPr txBox="1"/>
            <p:nvPr/>
          </p:nvSpPr>
          <p:spPr>
            <a:xfrm>
              <a:off x="4333875" y="1133475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Consumption</a:t>
              </a:r>
            </a:p>
          </p:txBody>
        </p:sp>
        <p:sp>
          <p:nvSpPr>
            <p:cNvPr id="79" name="Text Box 53">
              <a:extLst>
                <a:ext uri="{FF2B5EF4-FFF2-40B4-BE49-F238E27FC236}">
                  <a16:creationId xmlns:a16="http://schemas.microsoft.com/office/drawing/2014/main" id="{AA822AF3-DE93-4404-80C0-5E78C74CE277}"/>
                </a:ext>
              </a:extLst>
            </p:cNvPr>
            <p:cNvSpPr txBox="1"/>
            <p:nvPr/>
          </p:nvSpPr>
          <p:spPr>
            <a:xfrm>
              <a:off x="4333875" y="1438275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Generation</a:t>
              </a:r>
            </a:p>
          </p:txBody>
        </p:sp>
        <p:sp>
          <p:nvSpPr>
            <p:cNvPr id="80" name="Text Box 54">
              <a:extLst>
                <a:ext uri="{FF2B5EF4-FFF2-40B4-BE49-F238E27FC236}">
                  <a16:creationId xmlns:a16="http://schemas.microsoft.com/office/drawing/2014/main" id="{392195D6-391C-4D9F-B2EC-BA36B464F319}"/>
                </a:ext>
              </a:extLst>
            </p:cNvPr>
            <p:cNvSpPr txBox="1"/>
            <p:nvPr/>
          </p:nvSpPr>
          <p:spPr>
            <a:xfrm>
              <a:off x="4333875" y="1743075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Historical</a:t>
              </a:r>
            </a:p>
          </p:txBody>
        </p:sp>
        <p:sp>
          <p:nvSpPr>
            <p:cNvPr id="81" name="Text Box 58">
              <a:extLst>
                <a:ext uri="{FF2B5EF4-FFF2-40B4-BE49-F238E27FC236}">
                  <a16:creationId xmlns:a16="http://schemas.microsoft.com/office/drawing/2014/main" id="{E4A44578-76D9-4C83-863C-805B50FD1048}"/>
                </a:ext>
              </a:extLst>
            </p:cNvPr>
            <p:cNvSpPr txBox="1"/>
            <p:nvPr/>
          </p:nvSpPr>
          <p:spPr>
            <a:xfrm>
              <a:off x="2933700" y="1762125"/>
              <a:ext cx="1077595" cy="25273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effectLst/>
                  <a:ea typeface="Calibri"/>
                  <a:cs typeface="Times New Roman"/>
                </a:rPr>
                <a:t>Operation</a:t>
              </a:r>
            </a:p>
          </p:txBody>
        </p:sp>
        <p:sp>
          <p:nvSpPr>
            <p:cNvPr id="82" name="Text Box 48">
              <a:extLst>
                <a:ext uri="{FF2B5EF4-FFF2-40B4-BE49-F238E27FC236}">
                  <a16:creationId xmlns:a16="http://schemas.microsoft.com/office/drawing/2014/main" id="{140677AD-3EBC-4E6E-BABB-6245FAB0706D}"/>
                </a:ext>
              </a:extLst>
            </p:cNvPr>
            <p:cNvSpPr txBox="1"/>
            <p:nvPr/>
          </p:nvSpPr>
          <p:spPr>
            <a:xfrm>
              <a:off x="4352925" y="57150"/>
              <a:ext cx="1077595" cy="25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Display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F60C4105-4170-46DB-B388-4267162065DE}"/>
                </a:ext>
              </a:extLst>
            </p:cNvPr>
            <p:cNvSpPr txBox="1"/>
            <p:nvPr/>
          </p:nvSpPr>
          <p:spPr>
            <a:xfrm>
              <a:off x="2943225" y="66675"/>
              <a:ext cx="1077595" cy="25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Controls</a:t>
              </a:r>
            </a:p>
          </p:txBody>
        </p:sp>
        <p:sp>
          <p:nvSpPr>
            <p:cNvPr id="84" name="Text Box 34">
              <a:extLst>
                <a:ext uri="{FF2B5EF4-FFF2-40B4-BE49-F238E27FC236}">
                  <a16:creationId xmlns:a16="http://schemas.microsoft.com/office/drawing/2014/main" id="{FA299803-5A42-4852-A055-C533A8853F9E}"/>
                </a:ext>
              </a:extLst>
            </p:cNvPr>
            <p:cNvSpPr txBox="1"/>
            <p:nvPr/>
          </p:nvSpPr>
          <p:spPr>
            <a:xfrm>
              <a:off x="1543050" y="66675"/>
              <a:ext cx="1077595" cy="25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Integration</a:t>
              </a:r>
            </a:p>
          </p:txBody>
        </p:sp>
        <p:sp>
          <p:nvSpPr>
            <p:cNvPr id="85" name="Text Box 40">
              <a:extLst>
                <a:ext uri="{FF2B5EF4-FFF2-40B4-BE49-F238E27FC236}">
                  <a16:creationId xmlns:a16="http://schemas.microsoft.com/office/drawing/2014/main" id="{827051C2-B144-4209-B2B1-1E4AC5547E46}"/>
                </a:ext>
              </a:extLst>
            </p:cNvPr>
            <p:cNvSpPr txBox="1"/>
            <p:nvPr/>
          </p:nvSpPr>
          <p:spPr>
            <a:xfrm>
              <a:off x="133350" y="66675"/>
              <a:ext cx="1077595" cy="2527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Monitoring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6917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>
            <a:extLst>
              <a:ext uri="{FF2B5EF4-FFF2-40B4-BE49-F238E27FC236}">
                <a16:creationId xmlns:a16="http://schemas.microsoft.com/office/drawing/2014/main" id="{51AEAB0E-3F1C-41DC-AD95-6CE33FE74A2F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CARBSE – Monitoring Strategies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0C4C159-7801-4977-8708-02D573291491}"/>
              </a:ext>
            </a:extLst>
          </p:cNvPr>
          <p:cNvGrpSpPr/>
          <p:nvPr/>
        </p:nvGrpSpPr>
        <p:grpSpPr>
          <a:xfrm>
            <a:off x="475320" y="843558"/>
            <a:ext cx="7905327" cy="3676288"/>
            <a:chOff x="307975" y="2008455"/>
            <a:chExt cx="8496944" cy="4266313"/>
          </a:xfrm>
        </p:grpSpPr>
        <p:sp>
          <p:nvSpPr>
            <p:cNvPr id="83" name="Text Box 68">
              <a:extLst>
                <a:ext uri="{FF2B5EF4-FFF2-40B4-BE49-F238E27FC236}">
                  <a16:creationId xmlns:a16="http://schemas.microsoft.com/office/drawing/2014/main" id="{7F1C8533-9AE4-479D-A58C-58CEC72E32F5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3581468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VRF</a:t>
              </a:r>
            </a:p>
          </p:txBody>
        </p:sp>
        <p:sp>
          <p:nvSpPr>
            <p:cNvPr id="84" name="Text Box 65">
              <a:extLst>
                <a:ext uri="{FF2B5EF4-FFF2-40B4-BE49-F238E27FC236}">
                  <a16:creationId xmlns:a16="http://schemas.microsoft.com/office/drawing/2014/main" id="{9DA71E66-C407-4489-BA1C-55E954E0857B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2603879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Energy Meters</a:t>
              </a:r>
            </a:p>
          </p:txBody>
        </p:sp>
        <p:sp>
          <p:nvSpPr>
            <p:cNvPr id="85" name="Text Box 67">
              <a:extLst>
                <a:ext uri="{FF2B5EF4-FFF2-40B4-BE49-F238E27FC236}">
                  <a16:creationId xmlns:a16="http://schemas.microsoft.com/office/drawing/2014/main" id="{21ACE41F-1DE2-49F5-A9A1-1D057B086579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3100745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Chillers</a:t>
              </a:r>
            </a:p>
          </p:txBody>
        </p:sp>
        <p:sp>
          <p:nvSpPr>
            <p:cNvPr id="86" name="Text Box 111">
              <a:extLst>
                <a:ext uri="{FF2B5EF4-FFF2-40B4-BE49-F238E27FC236}">
                  <a16:creationId xmlns:a16="http://schemas.microsoft.com/office/drawing/2014/main" id="{E581742D-74DC-40C5-8E34-2D9A600697E8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4079230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VRV Units</a:t>
              </a:r>
            </a:p>
          </p:txBody>
        </p:sp>
        <p:sp>
          <p:nvSpPr>
            <p:cNvPr id="87" name="Text Box 112">
              <a:extLst>
                <a:ext uri="{FF2B5EF4-FFF2-40B4-BE49-F238E27FC236}">
                  <a16:creationId xmlns:a16="http://schemas.microsoft.com/office/drawing/2014/main" id="{CFFD9907-A13D-4B14-BC8B-70E6D4387BD4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4582374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Digital Scrolls</a:t>
              </a:r>
            </a:p>
          </p:txBody>
        </p:sp>
        <p:sp>
          <p:nvSpPr>
            <p:cNvPr id="88" name="Text Box 113">
              <a:extLst>
                <a:ext uri="{FF2B5EF4-FFF2-40B4-BE49-F238E27FC236}">
                  <a16:creationId xmlns:a16="http://schemas.microsoft.com/office/drawing/2014/main" id="{3FA0E40E-A119-48F1-BD1B-199FEEEDE939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5080137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Envelope</a:t>
              </a:r>
            </a:p>
          </p:txBody>
        </p:sp>
        <p:sp>
          <p:nvSpPr>
            <p:cNvPr id="89" name="Text Box 64">
              <a:extLst>
                <a:ext uri="{FF2B5EF4-FFF2-40B4-BE49-F238E27FC236}">
                  <a16:creationId xmlns:a16="http://schemas.microsoft.com/office/drawing/2014/main" id="{8916C52C-A13B-4037-8CAB-F394E7DB7B7B}"/>
                </a:ext>
              </a:extLst>
            </p:cNvPr>
            <p:cNvSpPr txBox="1">
              <a:spLocks/>
            </p:cNvSpPr>
            <p:nvPr/>
          </p:nvSpPr>
          <p:spPr>
            <a:xfrm>
              <a:off x="2245214" y="2620022"/>
              <a:ext cx="1467037" cy="33148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600" dirty="0">
                <a:solidFill>
                  <a:schemeClr val="bg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Communication Gateway</a:t>
              </a:r>
            </a:p>
          </p:txBody>
        </p:sp>
        <p:sp>
          <p:nvSpPr>
            <p:cNvPr id="90" name="Text Box 47">
              <a:extLst>
                <a:ext uri="{FF2B5EF4-FFF2-40B4-BE49-F238E27FC236}">
                  <a16:creationId xmlns:a16="http://schemas.microsoft.com/office/drawing/2014/main" id="{54EB369A-A969-4E88-8BA3-28B4FB8FF0F6}"/>
                </a:ext>
              </a:extLst>
            </p:cNvPr>
            <p:cNvSpPr txBox="1">
              <a:spLocks/>
            </p:cNvSpPr>
            <p:nvPr/>
          </p:nvSpPr>
          <p:spPr>
            <a:xfrm>
              <a:off x="307975" y="5561756"/>
              <a:ext cx="1521988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Photovoltaic</a:t>
              </a:r>
            </a:p>
          </p:txBody>
        </p:sp>
        <p:sp>
          <p:nvSpPr>
            <p:cNvPr id="91" name="Text Box 110">
              <a:extLst>
                <a:ext uri="{FF2B5EF4-FFF2-40B4-BE49-F238E27FC236}">
                  <a16:creationId xmlns:a16="http://schemas.microsoft.com/office/drawing/2014/main" id="{0EAC1D3A-9B49-4AB4-8AE5-9A433505D49F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2620023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Lighting </a:t>
              </a:r>
            </a:p>
          </p:txBody>
        </p:sp>
        <p:sp>
          <p:nvSpPr>
            <p:cNvPr id="92" name="Text Box 62">
              <a:extLst>
                <a:ext uri="{FF2B5EF4-FFF2-40B4-BE49-F238E27FC236}">
                  <a16:creationId xmlns:a16="http://schemas.microsoft.com/office/drawing/2014/main" id="{38DC0D4E-FECE-4E41-9806-604368BFE41D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3100745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Radiant </a:t>
              </a:r>
            </a:p>
          </p:txBody>
        </p:sp>
        <p:sp>
          <p:nvSpPr>
            <p:cNvPr id="93" name="Text Box 57">
              <a:extLst>
                <a:ext uri="{FF2B5EF4-FFF2-40B4-BE49-F238E27FC236}">
                  <a16:creationId xmlns:a16="http://schemas.microsoft.com/office/drawing/2014/main" id="{1E58CB8C-DCF3-4B1F-B845-E4E8BC124262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3581468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Chilled Plant </a:t>
              </a:r>
            </a:p>
          </p:txBody>
        </p:sp>
        <p:sp>
          <p:nvSpPr>
            <p:cNvPr id="94" name="Text Box 55">
              <a:extLst>
                <a:ext uri="{FF2B5EF4-FFF2-40B4-BE49-F238E27FC236}">
                  <a16:creationId xmlns:a16="http://schemas.microsoft.com/office/drawing/2014/main" id="{A4B28061-2F65-4796-86DA-3264E7E127E4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4079230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DOAS</a:t>
              </a:r>
            </a:p>
          </p:txBody>
        </p:sp>
        <p:sp>
          <p:nvSpPr>
            <p:cNvPr id="95" name="Text Box 59">
              <a:extLst>
                <a:ext uri="{FF2B5EF4-FFF2-40B4-BE49-F238E27FC236}">
                  <a16:creationId xmlns:a16="http://schemas.microsoft.com/office/drawing/2014/main" id="{03FDA1E4-9B1E-4AAF-A6AF-F96FDE28F8FA}"/>
                </a:ext>
              </a:extLst>
            </p:cNvPr>
            <p:cNvSpPr txBox="1">
              <a:spLocks/>
            </p:cNvSpPr>
            <p:nvPr/>
          </p:nvSpPr>
          <p:spPr>
            <a:xfrm>
              <a:off x="5101088" y="2617332"/>
              <a:ext cx="1489460" cy="33148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 </a:t>
              </a:r>
            </a:p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3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 </a:t>
              </a:r>
              <a:endParaRPr lang="en-US" sz="1600" dirty="0">
                <a:solidFill>
                  <a:schemeClr val="bg1"/>
                </a:solidFill>
                <a:effectLst/>
                <a:ea typeface="Calibri"/>
                <a:cs typeface="Times New Roman"/>
              </a:endParaRPr>
            </a:p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Sensors and Controllers</a:t>
              </a:r>
            </a:p>
          </p:txBody>
        </p:sp>
        <p:sp>
          <p:nvSpPr>
            <p:cNvPr id="96" name="Text Box 69">
              <a:extLst>
                <a:ext uri="{FF2B5EF4-FFF2-40B4-BE49-F238E27FC236}">
                  <a16:creationId xmlns:a16="http://schemas.microsoft.com/office/drawing/2014/main" id="{4B8F9871-41C9-4F44-81EB-BDBC9445F0E7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5080137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Guarded Hot Box </a:t>
              </a:r>
            </a:p>
          </p:txBody>
        </p:sp>
        <p:sp>
          <p:nvSpPr>
            <p:cNvPr id="97" name="Text Box 63">
              <a:extLst>
                <a:ext uri="{FF2B5EF4-FFF2-40B4-BE49-F238E27FC236}">
                  <a16:creationId xmlns:a16="http://schemas.microsoft.com/office/drawing/2014/main" id="{9E15B2CC-2816-4835-9080-04F0138B2CE1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5577900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Comfort Chamber </a:t>
              </a:r>
            </a:p>
          </p:txBody>
        </p:sp>
        <p:sp>
          <p:nvSpPr>
            <p:cNvPr id="98" name="Text Box 70">
              <a:extLst>
                <a:ext uri="{FF2B5EF4-FFF2-40B4-BE49-F238E27FC236}">
                  <a16:creationId xmlns:a16="http://schemas.microsoft.com/office/drawing/2014/main" id="{1C59C4C4-4EA9-4A45-826B-CA4DF3B57106}"/>
                </a:ext>
              </a:extLst>
            </p:cNvPr>
            <p:cNvSpPr txBox="1">
              <a:spLocks/>
            </p:cNvSpPr>
            <p:nvPr/>
          </p:nvSpPr>
          <p:spPr>
            <a:xfrm>
              <a:off x="7058714" y="4582374"/>
              <a:ext cx="1746205" cy="35695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prstClr val="black"/>
              </a:solidFill>
              <a:prstDash val="sysDot"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>
                  <a:solidFill>
                    <a:schemeClr val="bg1"/>
                  </a:solidFill>
                  <a:effectLst/>
                  <a:ea typeface="Calibri"/>
                  <a:cs typeface="Times New Roman"/>
                </a:rPr>
                <a:t>Fans</a:t>
              </a:r>
            </a:p>
          </p:txBody>
        </p:sp>
        <p:sp>
          <p:nvSpPr>
            <p:cNvPr id="99" name="Left-Right Arrow 74">
              <a:extLst>
                <a:ext uri="{FF2B5EF4-FFF2-40B4-BE49-F238E27FC236}">
                  <a16:creationId xmlns:a16="http://schemas.microsoft.com/office/drawing/2014/main" id="{D6AD7E06-4435-45D7-91DF-2F6218BD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9875" y="3938421"/>
              <a:ext cx="318389" cy="246640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100" name="Text Box 66">
              <a:extLst>
                <a:ext uri="{FF2B5EF4-FFF2-40B4-BE49-F238E27FC236}">
                  <a16:creationId xmlns:a16="http://schemas.microsoft.com/office/drawing/2014/main" id="{3258C260-C233-4141-B2AD-5A4E19C8C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975" y="5917814"/>
              <a:ext cx="3101376" cy="356954"/>
            </a:xfrm>
            <a:prstGeom prst="rect">
              <a:avLst/>
            </a:prstGeom>
            <a:solidFill>
              <a:schemeClr val="lt1">
                <a:lumMod val="100000"/>
                <a:lumOff val="0"/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ea typeface="Calibri"/>
                  <a:cs typeface="Times New Roman"/>
                </a:rPr>
                <a:t>Monitoring and Integration</a:t>
              </a:r>
            </a:p>
          </p:txBody>
        </p:sp>
        <p:sp>
          <p:nvSpPr>
            <p:cNvPr id="101" name="Text Box 56">
              <a:extLst>
                <a:ext uri="{FF2B5EF4-FFF2-40B4-BE49-F238E27FC236}">
                  <a16:creationId xmlns:a16="http://schemas.microsoft.com/office/drawing/2014/main" id="{45BF321A-F766-4CBB-9332-23AD67B23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3989" y="5917814"/>
              <a:ext cx="3400930" cy="356954"/>
            </a:xfrm>
            <a:prstGeom prst="rect">
              <a:avLst/>
            </a:prstGeom>
            <a:solidFill>
              <a:schemeClr val="lt1">
                <a:lumMod val="100000"/>
                <a:lumOff val="0"/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600" dirty="0">
                  <a:effectLst/>
                  <a:ea typeface="Calibri"/>
                  <a:cs typeface="Times New Roman"/>
                </a:rPr>
                <a:t>Controls Hardware</a:t>
              </a:r>
            </a:p>
          </p:txBody>
        </p:sp>
        <p:sp>
          <p:nvSpPr>
            <p:cNvPr id="104" name="Left-Right Arrow 80">
              <a:extLst>
                <a:ext uri="{FF2B5EF4-FFF2-40B4-BE49-F238E27FC236}">
                  <a16:creationId xmlns:a16="http://schemas.microsoft.com/office/drawing/2014/main" id="{B65ABACF-770A-48B4-ABD5-64B1CF53E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347" y="3938421"/>
              <a:ext cx="318389" cy="246639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105" name="Text Box 65">
              <a:extLst>
                <a:ext uri="{FF2B5EF4-FFF2-40B4-BE49-F238E27FC236}">
                  <a16:creationId xmlns:a16="http://schemas.microsoft.com/office/drawing/2014/main" id="{4236CF23-0493-4AC4-A028-C79055AFF311}"/>
                </a:ext>
              </a:extLst>
            </p:cNvPr>
            <p:cNvSpPr txBox="1">
              <a:spLocks/>
            </p:cNvSpPr>
            <p:nvPr/>
          </p:nvSpPr>
          <p:spPr>
            <a:xfrm>
              <a:off x="2854347" y="2008455"/>
              <a:ext cx="3024336" cy="500972"/>
            </a:xfrm>
            <a:prstGeom prst="rect">
              <a:avLst/>
            </a:prstGeom>
            <a:solidFill>
              <a:srgbClr val="C0000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buNone/>
                <a:defRPr sz="24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sz="1800" b="1" dirty="0"/>
                <a:t>Building Control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37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1ABBD-BD18-4618-BC62-8CA9B1E356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" y="583730"/>
            <a:ext cx="3739308" cy="155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40931-03D5-4AFA-BC92-2E25170864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923928" y="1203598"/>
            <a:ext cx="5004754" cy="306309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C058C4-5EB9-427F-A227-F9E26F8D4100}"/>
              </a:ext>
            </a:extLst>
          </p:cNvPr>
          <p:cNvSpPr txBox="1"/>
          <p:nvPr/>
        </p:nvSpPr>
        <p:spPr>
          <a:xfrm>
            <a:off x="4078998" y="1539663"/>
            <a:ext cx="1113225" cy="433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Wire/Wireless</a:t>
            </a:r>
          </a:p>
          <a:p>
            <a:r>
              <a:rPr lang="en-US" sz="1400" dirty="0"/>
              <a:t>Communication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01D5C2-D0CB-49C1-9241-1222D62D4150}"/>
              </a:ext>
            </a:extLst>
          </p:cNvPr>
          <p:cNvSpPr txBox="1"/>
          <p:nvPr/>
        </p:nvSpPr>
        <p:spPr>
          <a:xfrm>
            <a:off x="6169746" y="1360960"/>
            <a:ext cx="1498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Monitoring &amp;</a:t>
            </a:r>
          </a:p>
          <a:p>
            <a:pPr algn="ctr"/>
            <a:r>
              <a:rPr lang="en-US" sz="1400" dirty="0"/>
              <a:t>Management</a:t>
            </a:r>
          </a:p>
          <a:p>
            <a:pPr algn="ctr"/>
            <a:r>
              <a:rPr lang="en-US" sz="1400" dirty="0"/>
              <a:t>Computer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49BAA7-69C7-4B52-A43E-394B6B68E198}"/>
              </a:ext>
            </a:extLst>
          </p:cNvPr>
          <p:cNvSpPr txBox="1"/>
          <p:nvPr/>
        </p:nvSpPr>
        <p:spPr>
          <a:xfrm>
            <a:off x="6380287" y="2467112"/>
            <a:ext cx="1223106" cy="612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Communication</a:t>
            </a:r>
          </a:p>
          <a:p>
            <a:r>
              <a:rPr lang="en-US" sz="1400" dirty="0"/>
              <a:t>Gateway (LGR-</a:t>
            </a:r>
          </a:p>
          <a:p>
            <a:r>
              <a:rPr lang="en-US" sz="1400" dirty="0"/>
              <a:t>Automated Logic)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524C8-3E29-4FC2-847D-9DF1F64F16DD}"/>
              </a:ext>
            </a:extLst>
          </p:cNvPr>
          <p:cNvSpPr txBox="1"/>
          <p:nvPr/>
        </p:nvSpPr>
        <p:spPr>
          <a:xfrm>
            <a:off x="4041130" y="2992529"/>
            <a:ext cx="1151093" cy="255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Modbus</a:t>
            </a:r>
            <a:r>
              <a:rPr lang="en-US" sz="1400" dirty="0"/>
              <a:t> (RS485)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F755C7-6BC7-44D3-95E1-5747AB8243B0}"/>
              </a:ext>
            </a:extLst>
          </p:cNvPr>
          <p:cNvSpPr txBox="1"/>
          <p:nvPr/>
        </p:nvSpPr>
        <p:spPr>
          <a:xfrm>
            <a:off x="5511167" y="4030398"/>
            <a:ext cx="1033074" cy="255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Energy Meters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5D69C-1A02-49C4-A50A-A2677A038F2B}"/>
              </a:ext>
            </a:extLst>
          </p:cNvPr>
          <p:cNvSpPr txBox="1"/>
          <p:nvPr/>
        </p:nvSpPr>
        <p:spPr>
          <a:xfrm>
            <a:off x="8030718" y="3528116"/>
            <a:ext cx="752839" cy="433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Field</a:t>
            </a:r>
          </a:p>
          <a:p>
            <a:pPr algn="ctr"/>
            <a:r>
              <a:rPr lang="en-US" sz="1400" dirty="0"/>
              <a:t>Space tier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720659-03E5-43E6-9CD3-BFB1C8059121}"/>
              </a:ext>
            </a:extLst>
          </p:cNvPr>
          <p:cNvSpPr txBox="1"/>
          <p:nvPr/>
        </p:nvSpPr>
        <p:spPr>
          <a:xfrm>
            <a:off x="7851263" y="2593155"/>
            <a:ext cx="1113225" cy="612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Network</a:t>
            </a:r>
          </a:p>
          <a:p>
            <a:pPr algn="ctr"/>
            <a:r>
              <a:rPr lang="en-US" sz="1400" dirty="0"/>
              <a:t>Communication</a:t>
            </a:r>
          </a:p>
          <a:p>
            <a:pPr algn="ctr"/>
            <a:r>
              <a:rPr lang="en-US" sz="1400" dirty="0"/>
              <a:t>tier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651DB-141D-424A-B853-A17948407297}"/>
              </a:ext>
            </a:extLst>
          </p:cNvPr>
          <p:cNvSpPr txBox="1"/>
          <p:nvPr/>
        </p:nvSpPr>
        <p:spPr>
          <a:xfrm>
            <a:off x="7932116" y="1492647"/>
            <a:ext cx="957657" cy="6126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Station level</a:t>
            </a:r>
          </a:p>
          <a:p>
            <a:pPr algn="ctr"/>
            <a:r>
              <a:rPr lang="en-US" sz="1400" dirty="0"/>
              <a:t>management</a:t>
            </a:r>
          </a:p>
          <a:p>
            <a:pPr algn="ctr"/>
            <a:r>
              <a:rPr lang="en-US" sz="1400" dirty="0"/>
              <a:t>tier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663A41-6F39-4201-9D0D-D79BF1B8309F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Monitoring Strategies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18E42A-ABEC-4278-A8EF-D1047BCE6D75}"/>
              </a:ext>
            </a:extLst>
          </p:cNvPr>
          <p:cNvSpPr txBox="1"/>
          <p:nvPr/>
        </p:nvSpPr>
        <p:spPr>
          <a:xfrm>
            <a:off x="237302" y="2110694"/>
            <a:ext cx="3060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Sensor Location Example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C3F6496B-D51C-4D34-8729-49A1F0B33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19" y="2559593"/>
            <a:ext cx="3483942" cy="180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6EA101-B54C-4F34-8327-E0253A41F21A}"/>
              </a:ext>
            </a:extLst>
          </p:cNvPr>
          <p:cNvSpPr txBox="1"/>
          <p:nvPr/>
        </p:nvSpPr>
        <p:spPr>
          <a:xfrm>
            <a:off x="107504" y="4367247"/>
            <a:ext cx="3060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BMS Screen shot</a:t>
            </a:r>
          </a:p>
        </p:txBody>
      </p:sp>
    </p:spTree>
    <p:extLst>
      <p:ext uri="{BB962C8B-B14F-4D97-AF65-F5344CB8AC3E}">
        <p14:creationId xmlns:p14="http://schemas.microsoft.com/office/powerpoint/2010/main" val="2549489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5E287-9D9E-4CFD-B538-A74323B83679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Monitoring Strategies</a:t>
            </a:r>
          </a:p>
        </p:txBody>
      </p:sp>
      <p:pic>
        <p:nvPicPr>
          <p:cNvPr id="3" name="Picture 2" descr="C:\Users\monagalsar\Desktop\NZEN_presentation_drg\Revise layout\floor_plan\main_screen_revise.jpg">
            <a:extLst>
              <a:ext uri="{FF2B5EF4-FFF2-40B4-BE49-F238E27FC236}">
                <a16:creationId xmlns:a16="http://schemas.microsoft.com/office/drawing/2014/main" id="{D59E3CA0-302D-45B0-95AD-C730294B7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6" y="561914"/>
            <a:ext cx="7848600" cy="401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6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: CEPT Uni, Ahmedabad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58C430-9D3A-4153-A9F4-94B2CCDF67A9}"/>
              </a:ext>
            </a:extLst>
          </p:cNvPr>
          <p:cNvGrpSpPr/>
          <p:nvPr/>
        </p:nvGrpSpPr>
        <p:grpSpPr>
          <a:xfrm>
            <a:off x="35495" y="961358"/>
            <a:ext cx="4779955" cy="3626616"/>
            <a:chOff x="35495" y="761490"/>
            <a:chExt cx="4779955" cy="36266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1C346C-C8E7-49F7-9A2C-3427C0D85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5759" y="2661616"/>
              <a:ext cx="2589735" cy="172649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2D17D2-A54D-4DC0-8371-C25539157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306"/>
            <a:stretch/>
          </p:blipFill>
          <p:spPr>
            <a:xfrm>
              <a:off x="2225715" y="761490"/>
              <a:ext cx="2589735" cy="18739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DC9BC0-DD13-4CB6-9C65-6AD518F50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95" y="2661616"/>
              <a:ext cx="2162792" cy="172649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BDEE1BD-FCAC-4098-8E2D-871D2661C0E7}"/>
              </a:ext>
            </a:extLst>
          </p:cNvPr>
          <p:cNvSpPr/>
          <p:nvPr/>
        </p:nvSpPr>
        <p:spPr>
          <a:xfrm>
            <a:off x="5004048" y="113159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latin typeface="Swis721 Cn BT"/>
              </a:rPr>
              <a:t>Ahmedabad - UNESCO World Heritage City</a:t>
            </a:r>
          </a:p>
          <a:p>
            <a:endParaRPr lang="en-IN" dirty="0">
              <a:latin typeface="Swis721 Cn BT"/>
            </a:endParaRPr>
          </a:p>
          <a:p>
            <a:r>
              <a:rPr lang="en-IN" dirty="0">
                <a:latin typeface="Swis721 Cn BT"/>
              </a:rPr>
              <a:t>Significant place for Modern Movement in Indian Architecture</a:t>
            </a:r>
          </a:p>
          <a:p>
            <a:endParaRPr lang="en-IN" dirty="0">
              <a:latin typeface="Swis721 Cn BT"/>
            </a:endParaRPr>
          </a:p>
          <a:p>
            <a:r>
              <a:rPr lang="en-IN" dirty="0">
                <a:latin typeface="Swis721 Cn BT"/>
              </a:rPr>
              <a:t>CEPT University – A habitat university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understanding,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designing,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planning,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constructing.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9D674-C05B-4301-A80D-0AAB1313A6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96" y="1402273"/>
            <a:ext cx="2162792" cy="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23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5E287-9D9E-4CFD-B538-A74323B83679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Monitoring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AB260-E49F-47E3-AE84-5A19940E5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81705"/>
            <a:ext cx="7437810" cy="41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6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5E287-9D9E-4CFD-B538-A74323B83679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Monitoring Strategies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CA1624CD-73D5-42E1-99A1-2980BF6F1C8B}"/>
              </a:ext>
            </a:extLst>
          </p:cNvPr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873" y="668245"/>
            <a:ext cx="8232253" cy="319209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E1E6C-01E7-4784-8397-6992BB6A61D5}"/>
              </a:ext>
            </a:extLst>
          </p:cNvPr>
          <p:cNvSpPr txBox="1"/>
          <p:nvPr/>
        </p:nvSpPr>
        <p:spPr>
          <a:xfrm>
            <a:off x="683568" y="3867894"/>
            <a:ext cx="8004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Approximately 1000 points – Indoor Environment – Energy Consumption – Energy Generation – Outdoor weather conditions – End use, lighting, HVAC, Plug and Process.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53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35E287-9D9E-4CFD-B538-A74323B83679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Monitoring Strategies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D753-A012-40C5-8FDB-81920ED6B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2400" y="1047750"/>
            <a:ext cx="4303410" cy="286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A62CF50-0D00-4AD6-A696-44B0B0282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047750"/>
            <a:ext cx="434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16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3FA838-85EE-419D-9BB2-6B79CBBCA13B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Outdoor Conditions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843558"/>
            <a:ext cx="6120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0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24513"/>
            <a:ext cx="824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wis721 Cn BT" panose="020B0506020202030204"/>
              </a:rPr>
              <a:t>Interior and exterior surface temperatures for the window and roof – typical summer week (2018)</a:t>
            </a:r>
            <a:endParaRPr lang="en-IN" dirty="0">
              <a:latin typeface="Swis721 Cn BT" panose="020B0506020202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84" y="987574"/>
            <a:ext cx="6120000" cy="3036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8098E5-E969-4FE5-B367-9306665B37A0}"/>
              </a:ext>
            </a:extLst>
          </p:cNvPr>
          <p:cNvSpPr txBox="1"/>
          <p:nvPr/>
        </p:nvSpPr>
        <p:spPr>
          <a:xfrm>
            <a:off x="0" y="0"/>
            <a:ext cx="486003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Outdoor &amp; Indoor comparison</a:t>
            </a:r>
          </a:p>
        </p:txBody>
      </p:sp>
    </p:spTree>
    <p:extLst>
      <p:ext uri="{BB962C8B-B14F-4D97-AF65-F5344CB8AC3E}">
        <p14:creationId xmlns:p14="http://schemas.microsoft.com/office/powerpoint/2010/main" val="2302650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9582"/>
            <a:ext cx="6120000" cy="3051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3138" y="4110763"/>
            <a:ext cx="669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Environment and energy-related parameters – typical summer week (2018)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78658-3917-4986-A440-679A792C9A28}"/>
              </a:ext>
            </a:extLst>
          </p:cNvPr>
          <p:cNvSpPr txBox="1"/>
          <p:nvPr/>
        </p:nvSpPr>
        <p:spPr>
          <a:xfrm>
            <a:off x="0" y="0"/>
            <a:ext cx="536408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Indoor Environment and Energy</a:t>
            </a:r>
          </a:p>
        </p:txBody>
      </p:sp>
    </p:spTree>
    <p:extLst>
      <p:ext uri="{BB962C8B-B14F-4D97-AF65-F5344CB8AC3E}">
        <p14:creationId xmlns:p14="http://schemas.microsoft.com/office/powerpoint/2010/main" val="2211662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059582"/>
            <a:ext cx="6120000" cy="30972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122" y="4177266"/>
            <a:ext cx="669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Environment and energy-related parameters – typical winter week (2018)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28C918-7D1F-432C-80A8-6A0D6873B5BD}"/>
              </a:ext>
            </a:extLst>
          </p:cNvPr>
          <p:cNvSpPr txBox="1"/>
          <p:nvPr/>
        </p:nvSpPr>
        <p:spPr>
          <a:xfrm>
            <a:off x="0" y="0"/>
            <a:ext cx="572412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Indoor Environment and Energy</a:t>
            </a:r>
          </a:p>
        </p:txBody>
      </p:sp>
    </p:spTree>
    <p:extLst>
      <p:ext uri="{BB962C8B-B14F-4D97-AF65-F5344CB8AC3E}">
        <p14:creationId xmlns:p14="http://schemas.microsoft.com/office/powerpoint/2010/main" val="299338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843558"/>
            <a:ext cx="6120000" cy="35855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4406525"/>
            <a:ext cx="669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Hourly space energy consumption for each day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366481-80D3-4BBD-BA12-5BEBC63D6DA0}"/>
              </a:ext>
            </a:extLst>
          </p:cNvPr>
          <p:cNvSpPr txBox="1"/>
          <p:nvPr/>
        </p:nvSpPr>
        <p:spPr>
          <a:xfrm>
            <a:off x="0" y="0"/>
            <a:ext cx="579613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Hourly Energy consumption - Annual</a:t>
            </a:r>
          </a:p>
        </p:txBody>
      </p:sp>
    </p:spTree>
    <p:extLst>
      <p:ext uri="{BB962C8B-B14F-4D97-AF65-F5344CB8AC3E}">
        <p14:creationId xmlns:p14="http://schemas.microsoft.com/office/powerpoint/2010/main" val="2127288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27260F2-31D5-4B51-9E11-70D8E18F9600}"/>
              </a:ext>
            </a:extLst>
          </p:cNvPr>
          <p:cNvSpPr txBox="1"/>
          <p:nvPr/>
        </p:nvSpPr>
        <p:spPr>
          <a:xfrm>
            <a:off x="0" y="0"/>
            <a:ext cx="486003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Annual Energy Consumption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DB79517-9FA2-4A6D-BA8B-C19C25C70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391194"/>
              </p:ext>
            </p:extLst>
          </p:nvPr>
        </p:nvGraphicFramePr>
        <p:xfrm>
          <a:off x="539552" y="594953"/>
          <a:ext cx="7416824" cy="3953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746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98533"/>
            <a:ext cx="6120000" cy="3507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33824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Total daily space consumption with daily average outdoor temperature (2017-2018)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85912-6F1F-4A9A-8EB2-C18D89EC6942}"/>
              </a:ext>
            </a:extLst>
          </p:cNvPr>
          <p:cNvSpPr txBox="1"/>
          <p:nvPr/>
        </p:nvSpPr>
        <p:spPr>
          <a:xfrm>
            <a:off x="0" y="0"/>
            <a:ext cx="709228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</a:t>
            </a:r>
            <a:r>
              <a:rPr lang="en-GB" sz="2000" b="1" dirty="0">
                <a:solidFill>
                  <a:schemeClr val="bg1"/>
                </a:solidFill>
                <a:latin typeface="Swis721 Cn BT" panose="020B0506020202030204"/>
                <a:cs typeface="Times New Roman" panose="02020603050405020304" pitchFamily="18" charset="0"/>
              </a:rPr>
              <a:t> – Outdoor Air temp with Daily Energy: Annual</a:t>
            </a:r>
          </a:p>
        </p:txBody>
      </p:sp>
    </p:spTree>
    <p:extLst>
      <p:ext uri="{BB962C8B-B14F-4D97-AF65-F5344CB8AC3E}">
        <p14:creationId xmlns:p14="http://schemas.microsoft.com/office/powerpoint/2010/main" val="312392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00"/>
            <a:ext cx="4053631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 for Advanced Research </a:t>
            </a:r>
          </a:p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Building Science and Energy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DEE1BD-FCAC-4098-8E2D-871D2661C0E7}"/>
              </a:ext>
            </a:extLst>
          </p:cNvPr>
          <p:cNvSpPr/>
          <p:nvPr/>
        </p:nvSpPr>
        <p:spPr>
          <a:xfrm>
            <a:off x="4860033" y="976828"/>
            <a:ext cx="42484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latin typeface="Swis721 Cn BT"/>
              </a:rPr>
              <a:t>Centre for Advanced Research in Building Science and Energy</a:t>
            </a:r>
          </a:p>
          <a:p>
            <a:endParaRPr lang="en-IN" dirty="0">
              <a:latin typeface="Swis721 Cn BT"/>
            </a:endParaRPr>
          </a:p>
          <a:p>
            <a:r>
              <a:rPr lang="en-IN" dirty="0">
                <a:latin typeface="Swis721 Cn BT"/>
              </a:rPr>
              <a:t>Research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Building Physics – Material Characterization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Thermal Comfort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Low Energy Cooling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Modelling and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>
                <a:latin typeface="Swis721 Cn BT"/>
              </a:rPr>
              <a:t>IT in Buildings, Sensors and Control</a:t>
            </a:r>
          </a:p>
          <a:p>
            <a:endParaRPr lang="en-IN" dirty="0">
              <a:latin typeface="Swis721 Cn BT"/>
            </a:endParaRPr>
          </a:p>
          <a:p>
            <a:r>
              <a:rPr lang="en-IN" dirty="0">
                <a:latin typeface="Swis721 Cn BT"/>
              </a:rPr>
              <a:t>Design – Technology - Policy</a:t>
            </a:r>
          </a:p>
        </p:txBody>
      </p:sp>
      <p:pic>
        <p:nvPicPr>
          <p:cNvPr id="9" name="Google Shape;121;p22">
            <a:extLst>
              <a:ext uri="{FF2B5EF4-FFF2-40B4-BE49-F238E27FC236}">
                <a16:creationId xmlns:a16="http://schemas.microsoft.com/office/drawing/2014/main" id="{38F459D3-DD88-4C88-97DE-E8048C321E45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203598"/>
            <a:ext cx="3514079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5946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558" y="4122038"/>
            <a:ext cx="79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Variation of hourly indoor and outdoor temperatures with the mode of cooling (2017-2018)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E2A47-38AD-48C9-9387-DC560C1176E6}"/>
              </a:ext>
            </a:extLst>
          </p:cNvPr>
          <p:cNvSpPr txBox="1"/>
          <p:nvPr/>
        </p:nvSpPr>
        <p:spPr>
          <a:xfrm>
            <a:off x="0" y="0"/>
            <a:ext cx="5940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Outdoor Air temp &amp; Indoor Air Annual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400110"/>
            <a:ext cx="6120000" cy="369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25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943531"/>
            <a:ext cx="788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Energy generation, process consumption, and space consumption (2016-17) with operation and cooling loads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260F2-31D5-4B51-9E11-70D8E18F9600}"/>
              </a:ext>
            </a:extLst>
          </p:cNvPr>
          <p:cNvSpPr txBox="1"/>
          <p:nvPr/>
        </p:nvSpPr>
        <p:spPr>
          <a:xfrm>
            <a:off x="0" y="0"/>
            <a:ext cx="550810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Annual Energy Consumption - EPI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81ED3A-5082-476E-96A1-3D17402F1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63"/>
          <a:stretch/>
        </p:blipFill>
        <p:spPr>
          <a:xfrm>
            <a:off x="963377" y="699542"/>
            <a:ext cx="7217245" cy="29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3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3867894"/>
            <a:ext cx="6948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Energy generation, process consumption, and space consumption with operation and cooling loads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260F2-31D5-4B51-9E11-70D8E18F9600}"/>
              </a:ext>
            </a:extLst>
          </p:cNvPr>
          <p:cNvSpPr txBox="1"/>
          <p:nvPr/>
        </p:nvSpPr>
        <p:spPr>
          <a:xfrm>
            <a:off x="0" y="0"/>
            <a:ext cx="486003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Annual Energy Consumption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3CF17-56BD-4F50-83B6-AD13F0BB9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13"/>
          <a:stretch/>
        </p:blipFill>
        <p:spPr>
          <a:xfrm>
            <a:off x="827584" y="771550"/>
            <a:ext cx="6854333" cy="28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03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0C982-0A78-4278-935D-B2788C5CFD20}"/>
              </a:ext>
            </a:extLst>
          </p:cNvPr>
          <p:cNvSpPr txBox="1"/>
          <p:nvPr/>
        </p:nvSpPr>
        <p:spPr>
          <a:xfrm>
            <a:off x="0" y="0"/>
            <a:ext cx="5796136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Occupant Comfort Surveys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4521E-12FA-487D-9647-CF2032A1E453}"/>
              </a:ext>
            </a:extLst>
          </p:cNvPr>
          <p:cNvSpPr txBox="1"/>
          <p:nvPr/>
        </p:nvSpPr>
        <p:spPr>
          <a:xfrm>
            <a:off x="4572000" y="915566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Four times a week, Mondays and Thursdays, 11h00 and 16h00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Occupants have choice to raise request for adjustment anytime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Air Temp, RH, MRT, </a:t>
            </a:r>
            <a:r>
              <a:rPr lang="en-IN" dirty="0" err="1"/>
              <a:t>Clo</a:t>
            </a:r>
            <a:r>
              <a:rPr lang="en-IN" dirty="0"/>
              <a:t>. and MET at each cluster, Provision of desk level personal fans, pedestal fans.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Seven point ASHRAE Scale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Thermal Comfort Sensation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Thermal Comfort Satisfaction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/>
              <a:t>Thermal Comfort Preference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FCD0D-813D-40F4-8CE3-6EE992EFDA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459" r="22753" b="1110"/>
          <a:stretch/>
        </p:blipFill>
        <p:spPr>
          <a:xfrm>
            <a:off x="251520" y="771550"/>
            <a:ext cx="4231006" cy="37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74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3FA838-85EE-419D-9BB2-6B79CBBCA13B}"/>
              </a:ext>
            </a:extLst>
          </p:cNvPr>
          <p:cNvSpPr txBox="1"/>
          <p:nvPr/>
        </p:nvSpPr>
        <p:spPr>
          <a:xfrm>
            <a:off x="0" y="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GB" sz="2000" b="1" dirty="0">
              <a:solidFill>
                <a:schemeClr val="bg1"/>
              </a:solidFill>
              <a:latin typeface="Swis721 Cn BT" panose="020B0506020202030204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1059582"/>
            <a:ext cx="6120000" cy="2990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017" y="4050076"/>
            <a:ext cx="691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Indoor temperature against IMAC 80% and 90% acceptability limits (2017-2018)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C8C6DF-1A63-4AFD-B91D-BCEFB98BC229}"/>
              </a:ext>
            </a:extLst>
          </p:cNvPr>
          <p:cNvSpPr txBox="1"/>
          <p:nvPr/>
        </p:nvSpPr>
        <p:spPr>
          <a:xfrm>
            <a:off x="0" y="0"/>
            <a:ext cx="5940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Thermal Comfort, Adaptive Model</a:t>
            </a:r>
          </a:p>
        </p:txBody>
      </p:sp>
    </p:spTree>
    <p:extLst>
      <p:ext uri="{BB962C8B-B14F-4D97-AF65-F5344CB8AC3E}">
        <p14:creationId xmlns:p14="http://schemas.microsoft.com/office/powerpoint/2010/main" val="851179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84" y="781504"/>
            <a:ext cx="6120000" cy="34056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122" y="4177266"/>
            <a:ext cx="669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Thermal sensation and acceptability versus indoor air 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E7FC1-C594-448D-8FA9-50842E7D0F86}"/>
              </a:ext>
            </a:extLst>
          </p:cNvPr>
          <p:cNvSpPr txBox="1"/>
          <p:nvPr/>
        </p:nvSpPr>
        <p:spPr>
          <a:xfrm>
            <a:off x="0" y="0"/>
            <a:ext cx="5940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Thermal Comfort, Adaptive Model</a:t>
            </a:r>
          </a:p>
        </p:txBody>
      </p:sp>
    </p:spTree>
    <p:extLst>
      <p:ext uri="{BB962C8B-B14F-4D97-AF65-F5344CB8AC3E}">
        <p14:creationId xmlns:p14="http://schemas.microsoft.com/office/powerpoint/2010/main" val="868293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984" y="1059582"/>
            <a:ext cx="6120000" cy="3263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122" y="4177266"/>
            <a:ext cx="6697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Swis721 Cn BT" panose="020B0506020202030204"/>
              </a:rPr>
              <a:t>Thermal comfort versus temperature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2BE2BF-A495-449E-88A4-74D1C832F60F}"/>
              </a:ext>
            </a:extLst>
          </p:cNvPr>
          <p:cNvSpPr txBox="1"/>
          <p:nvPr/>
        </p:nvSpPr>
        <p:spPr>
          <a:xfrm>
            <a:off x="0" y="0"/>
            <a:ext cx="5940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Thermal Comfort, Adaptive Model</a:t>
            </a:r>
          </a:p>
        </p:txBody>
      </p:sp>
    </p:spTree>
    <p:extLst>
      <p:ext uri="{BB962C8B-B14F-4D97-AF65-F5344CB8AC3E}">
        <p14:creationId xmlns:p14="http://schemas.microsoft.com/office/powerpoint/2010/main" val="2141750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A8C523-9C29-41E2-968C-6F5E07BD9798}"/>
              </a:ext>
            </a:extLst>
          </p:cNvPr>
          <p:cNvSpPr txBox="1"/>
          <p:nvPr/>
        </p:nvSpPr>
        <p:spPr>
          <a:xfrm>
            <a:off x="0" y="0"/>
            <a:ext cx="5940152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NZEB Partners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F06AFE-B80D-45CA-A09A-C81897DEA976}"/>
              </a:ext>
            </a:extLst>
          </p:cNvPr>
          <p:cNvCxnSpPr/>
          <p:nvPr/>
        </p:nvCxnSpPr>
        <p:spPr>
          <a:xfrm>
            <a:off x="3491880" y="771550"/>
            <a:ext cx="0" cy="3672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D7F86FD-8603-427C-91CA-46E2FC926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33" t="1617" r="31856" b="1617"/>
          <a:stretch/>
        </p:blipFill>
        <p:spPr>
          <a:xfrm>
            <a:off x="632923" y="483518"/>
            <a:ext cx="829435" cy="1020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72FAF4-A890-4384-8A72-847D712B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248" y="400110"/>
            <a:ext cx="1354828" cy="1354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626A-9A1D-4E08-BA3F-1ACDE15F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41" y="1665651"/>
            <a:ext cx="1394597" cy="489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D0111A-FF93-443F-A20C-52EE3E9F6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09" y="2422969"/>
            <a:ext cx="1258449" cy="4893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4EA7E9A-FC27-434C-80FD-2693F68F3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20" y="4285241"/>
            <a:ext cx="1687264" cy="2995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880934-FD50-4B0C-829E-C1C6786A1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016" y="3232701"/>
            <a:ext cx="803719" cy="8037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4B9662-BA66-40AD-B602-8C9AAAB4E22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4140" b="24993"/>
          <a:stretch/>
        </p:blipFill>
        <p:spPr>
          <a:xfrm>
            <a:off x="1572244" y="2109010"/>
            <a:ext cx="1809750" cy="5566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177A5C-E3F5-4B5B-9A7B-52E38F2D5DE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840" b="26159"/>
          <a:stretch/>
        </p:blipFill>
        <p:spPr>
          <a:xfrm>
            <a:off x="1953244" y="3634560"/>
            <a:ext cx="1428750" cy="6286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BE5100-D01D-44A9-B02C-9CC2F098E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23260" y="2881097"/>
            <a:ext cx="1644772" cy="49343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80F1C2D-346C-4A37-BE69-16A01060C471}"/>
              </a:ext>
            </a:extLst>
          </p:cNvPr>
          <p:cNvSpPr txBox="1"/>
          <p:nvPr/>
        </p:nvSpPr>
        <p:spPr>
          <a:xfrm>
            <a:off x="3733561" y="480440"/>
            <a:ext cx="50481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Owens Corning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Asahi India Glass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ECOPHIT SGS – Uponor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err="1"/>
              <a:t>Sashwath</a:t>
            </a:r>
            <a:r>
              <a:rPr lang="en-IN" b="1" dirty="0"/>
              <a:t> Clean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Citizen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Yogi Engineers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 err="1"/>
              <a:t>Volpak</a:t>
            </a:r>
            <a:r>
              <a:rPr lang="en-IN" b="1" dirty="0"/>
              <a:t>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b="1" dirty="0"/>
              <a:t>United Technologies - Automated Logic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349389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504" y="1419622"/>
            <a:ext cx="4613300" cy="857250"/>
          </a:xfrm>
        </p:spPr>
        <p:txBody>
          <a:bodyPr>
            <a:normAutofit fontScale="90000"/>
          </a:bodyPr>
          <a:lstStyle/>
          <a:p>
            <a:pPr algn="l"/>
            <a:br>
              <a:rPr lang="en-IN" sz="4900" b="1" dirty="0">
                <a:solidFill>
                  <a:srgbClr val="C00000"/>
                </a:solidFill>
              </a:rPr>
            </a:br>
            <a:r>
              <a:rPr lang="en-IN" sz="4900" b="1" dirty="0">
                <a:solidFill>
                  <a:srgbClr val="C00000"/>
                </a:solidFill>
              </a:rPr>
              <a:t>Thank You</a:t>
            </a:r>
            <a:br>
              <a:rPr lang="en-IN" sz="4900" b="1" dirty="0">
                <a:solidFill>
                  <a:srgbClr val="C00000"/>
                </a:solidFill>
              </a:rPr>
            </a:br>
            <a:r>
              <a:rPr lang="en-IN" sz="2200" b="1" dirty="0">
                <a:solidFill>
                  <a:srgbClr val="C00000"/>
                </a:solidFill>
              </a:rPr>
              <a:t>rajanrawal@cept.ac.in</a:t>
            </a:r>
            <a:br>
              <a:rPr lang="en-IN" sz="2200" b="1" dirty="0">
                <a:solidFill>
                  <a:srgbClr val="C00000"/>
                </a:solidFill>
              </a:rPr>
            </a:br>
            <a:r>
              <a:rPr lang="en-IN" sz="2200" b="1" dirty="0">
                <a:solidFill>
                  <a:srgbClr val="C00000"/>
                </a:solidFill>
              </a:rPr>
              <a:t>yash.Shukla@cept.ac.in</a:t>
            </a:r>
            <a:br>
              <a:rPr lang="en-IN" sz="2200" b="1" dirty="0">
                <a:solidFill>
                  <a:srgbClr val="C00000"/>
                </a:solidFill>
              </a:rPr>
            </a:br>
            <a:br>
              <a:rPr lang="en-IN" sz="3000" b="1" dirty="0">
                <a:solidFill>
                  <a:srgbClr val="C00000"/>
                </a:solidFill>
              </a:rPr>
            </a:br>
            <a:endParaRPr lang="en-IN" sz="3000" b="1" dirty="0"/>
          </a:p>
        </p:txBody>
      </p:sp>
    </p:spTree>
    <p:extLst>
      <p:ext uri="{BB962C8B-B14F-4D97-AF65-F5344CB8AC3E}">
        <p14:creationId xmlns:p14="http://schemas.microsoft.com/office/powerpoint/2010/main" val="188883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BCD3F3-0261-435E-88F6-4356C84B4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6" y="688086"/>
            <a:ext cx="9144000" cy="3767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A3713A-C9DD-4B6C-BDBF-FD51CEA21730}"/>
              </a:ext>
            </a:extLst>
          </p:cNvPr>
          <p:cNvSpPr txBox="1"/>
          <p:nvPr/>
        </p:nvSpPr>
        <p:spPr>
          <a:xfrm>
            <a:off x="0" y="11400"/>
            <a:ext cx="550810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Site: CEPT Campus, Hussain and Doshi Gufa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5C5A2-63C7-46C2-8D20-B99F0FB71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14" y="786776"/>
            <a:ext cx="2664296" cy="36686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66F3-9F3C-492C-B87E-2D1FAF001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10" y="1137810"/>
            <a:ext cx="3103889" cy="32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5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4403685-0AF1-4E9C-957B-B727042B7FC9}"/>
              </a:ext>
            </a:extLst>
          </p:cNvPr>
          <p:cNvSpPr txBox="1"/>
          <p:nvPr/>
        </p:nvSpPr>
        <p:spPr>
          <a:xfrm>
            <a:off x="0" y="11400"/>
            <a:ext cx="442798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Iterative Design Process</a:t>
            </a:r>
          </a:p>
        </p:txBody>
      </p:sp>
      <p:pic>
        <p:nvPicPr>
          <p:cNvPr id="4" name="Picture 8" descr="DSCN7229">
            <a:extLst>
              <a:ext uri="{FF2B5EF4-FFF2-40B4-BE49-F238E27FC236}">
                <a16:creationId xmlns:a16="http://schemas.microsoft.com/office/drawing/2014/main" id="{14184B9F-2CF6-46CE-A90F-D5304848C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926041"/>
            <a:ext cx="3257528" cy="222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D5B3A80-63AF-4E46-83FC-E9B4475C3139}"/>
              </a:ext>
            </a:extLst>
          </p:cNvPr>
          <p:cNvSpPr txBox="1">
            <a:spLocks/>
          </p:cNvSpPr>
          <p:nvPr/>
        </p:nvSpPr>
        <p:spPr>
          <a:xfrm>
            <a:off x="525843" y="742950"/>
            <a:ext cx="8228794" cy="3394982"/>
          </a:xfrm>
        </p:spPr>
        <p:txBody>
          <a:bodyPr/>
          <a:lstStyle>
            <a:lvl1pPr marL="342893" indent="-34289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Swis721 Cn BT" pitchFamily="34" charset="0"/>
                <a:ea typeface="+mn-ea"/>
                <a:cs typeface="+mn-cs"/>
              </a:defRPr>
            </a:lvl1pPr>
            <a:lvl2pPr marL="742935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Swis721 Cn BT" pitchFamily="34" charset="0"/>
                <a:ea typeface="+mn-ea"/>
                <a:cs typeface="+mn-cs"/>
              </a:defRPr>
            </a:lvl2pPr>
            <a:lvl3pPr marL="1142978" indent="-22859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Swis721 Cn BT" pitchFamily="34" charset="0"/>
                <a:ea typeface="+mn-ea"/>
                <a:cs typeface="+mn-cs"/>
              </a:defRPr>
            </a:lvl3pPr>
            <a:lvl4pPr marL="1600168" indent="-22859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Swis721 Cn BT" pitchFamily="34" charset="0"/>
                <a:ea typeface="+mn-ea"/>
                <a:cs typeface="+mn-cs"/>
              </a:defRPr>
            </a:lvl4pPr>
            <a:lvl5pPr marL="2057359" indent="-22859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Swis721 Cn BT" pitchFamily="34" charset="0"/>
                <a:ea typeface="+mn-ea"/>
                <a:cs typeface="+mn-cs"/>
              </a:defRPr>
            </a:lvl5pPr>
            <a:lvl6pPr marL="2514550" indent="-228595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41" indent="-228595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32" indent="-228595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22" indent="-228595" algn="l" defTabSz="9143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+mj-lt"/>
              </a:rPr>
              <a:t>Predesign</a:t>
            </a:r>
          </a:p>
          <a:p>
            <a:pPr lvl="1"/>
            <a:r>
              <a:rPr lang="en-US" sz="1400" dirty="0">
                <a:latin typeface="+mj-lt"/>
              </a:rPr>
              <a:t>Climate Analysis</a:t>
            </a:r>
          </a:p>
          <a:p>
            <a:pPr lvl="1"/>
            <a:r>
              <a:rPr lang="en-US" sz="1400" dirty="0">
                <a:latin typeface="+mj-lt"/>
              </a:rPr>
              <a:t>Technical Potential Analysis</a:t>
            </a:r>
          </a:p>
          <a:p>
            <a:r>
              <a:rPr lang="en-US" sz="1800" b="1" dirty="0">
                <a:latin typeface="+mj-lt"/>
              </a:rPr>
              <a:t>Conceptual Design</a:t>
            </a:r>
          </a:p>
          <a:p>
            <a:pPr lvl="1"/>
            <a:r>
              <a:rPr lang="en-US" sz="1400" dirty="0">
                <a:latin typeface="+mj-lt"/>
              </a:rPr>
              <a:t>Passive Thermal Comfort</a:t>
            </a:r>
          </a:p>
          <a:p>
            <a:pPr lvl="1"/>
            <a:r>
              <a:rPr lang="en-US" sz="1400" dirty="0">
                <a:latin typeface="+mj-lt"/>
              </a:rPr>
              <a:t>Building Massing</a:t>
            </a:r>
          </a:p>
          <a:p>
            <a:pPr lvl="1"/>
            <a:r>
              <a:rPr lang="en-US" sz="1400" dirty="0">
                <a:latin typeface="+mj-lt"/>
              </a:rPr>
              <a:t>HVAC System Options</a:t>
            </a:r>
          </a:p>
          <a:p>
            <a:r>
              <a:rPr lang="en-US" sz="1800" b="1" dirty="0">
                <a:latin typeface="+mj-lt"/>
              </a:rPr>
              <a:t>System Development</a:t>
            </a:r>
          </a:p>
          <a:p>
            <a:pPr lvl="1"/>
            <a:r>
              <a:rPr lang="en-US" sz="1400" dirty="0">
                <a:latin typeface="+mj-lt"/>
              </a:rPr>
              <a:t>Section, Windows, Shading, Daylighting</a:t>
            </a:r>
          </a:p>
          <a:p>
            <a:pPr lvl="1"/>
            <a:r>
              <a:rPr lang="en-US" sz="1400" dirty="0">
                <a:latin typeface="+mj-lt"/>
              </a:rPr>
              <a:t>Active System Thermal  Comfort</a:t>
            </a:r>
          </a:p>
          <a:p>
            <a:pPr lvl="1"/>
            <a:r>
              <a:rPr lang="en-US" sz="1400" dirty="0">
                <a:latin typeface="+mj-lt"/>
              </a:rPr>
              <a:t>HVAC Capacity Optimization</a:t>
            </a:r>
          </a:p>
          <a:p>
            <a:pPr lvl="1"/>
            <a:r>
              <a:rPr lang="en-US" sz="1400" dirty="0">
                <a:latin typeface="+mj-lt"/>
              </a:rPr>
              <a:t>Natural Ventilation Scheduling, CFD</a:t>
            </a:r>
          </a:p>
          <a:p>
            <a:r>
              <a:rPr lang="en-US" sz="1800" b="1" dirty="0">
                <a:latin typeface="+mj-lt"/>
              </a:rPr>
              <a:t>Systems Optimization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B5085-D4AF-4636-9442-EA8603DA4237}"/>
              </a:ext>
            </a:extLst>
          </p:cNvPr>
          <p:cNvSpPr txBox="1"/>
          <p:nvPr/>
        </p:nvSpPr>
        <p:spPr>
          <a:xfrm>
            <a:off x="5076056" y="3251296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Three in-person charrettes in Ahmedabad</a:t>
            </a:r>
          </a:p>
          <a:p>
            <a:endParaRPr lang="en-US" sz="1800" b="1" dirty="0">
              <a:solidFill>
                <a:srgbClr val="C00000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Gisha" pitchFamily="34" charset="-79"/>
                <a:cs typeface="Gisha" pitchFamily="34" charset="-79"/>
              </a:rPr>
              <a:t>Over 50 virtual meetings and presentations</a:t>
            </a:r>
          </a:p>
        </p:txBody>
      </p:sp>
    </p:spTree>
    <p:extLst>
      <p:ext uri="{BB962C8B-B14F-4D97-AF65-F5344CB8AC3E}">
        <p14:creationId xmlns:p14="http://schemas.microsoft.com/office/powerpoint/2010/main" val="76839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131315-7E37-4BAD-8695-A7FA941691A9}"/>
              </a:ext>
            </a:extLst>
          </p:cNvPr>
          <p:cNvSpPr txBox="1"/>
          <p:nvPr/>
        </p:nvSpPr>
        <p:spPr>
          <a:xfrm>
            <a:off x="0" y="11400"/>
            <a:ext cx="500404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Building Massing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18298-0457-4CE6-866A-206BC7D3275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851" y="2807987"/>
            <a:ext cx="2800350" cy="1823983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030D7C-CDEB-4D1A-9086-17B0F46894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237" y="989498"/>
            <a:ext cx="2025650" cy="182126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E9735D-F3A4-4546-BCE5-84DFDEDE6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013" y="511530"/>
            <a:ext cx="51761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Basis of Design for Energy Performance</a:t>
            </a:r>
          </a:p>
        </p:txBody>
      </p:sp>
      <p:pic>
        <p:nvPicPr>
          <p:cNvPr id="6" name="Picture 4" descr="F:\5 jan sangath doshi sir\DSC01240.JPG">
            <a:extLst>
              <a:ext uri="{FF2B5EF4-FFF2-40B4-BE49-F238E27FC236}">
                <a16:creationId xmlns:a16="http://schemas.microsoft.com/office/drawing/2014/main" id="{6892D196-0AFA-4AED-81B9-71E883035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848" y="1103148"/>
            <a:ext cx="1271721" cy="3408373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id="{9895381C-62AE-4571-9EB4-9D8B4F1F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436" y="1091014"/>
            <a:ext cx="1231176" cy="3394859"/>
          </a:xfrm>
          <a:prstGeom prst="rect">
            <a:avLst/>
          </a:prstGeom>
          <a:noFill/>
          <a:ln w="19050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maahi\Pictures\28072011150.JPG">
            <a:extLst>
              <a:ext uri="{FF2B5EF4-FFF2-40B4-BE49-F238E27FC236}">
                <a16:creationId xmlns:a16="http://schemas.microsoft.com/office/drawing/2014/main" id="{A9B79F79-CA3D-4DC4-93AE-442693E6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764" y="1091014"/>
            <a:ext cx="1133872" cy="3417834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64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A55301-99D4-4C87-A512-B84F6EA6A50E}"/>
              </a:ext>
            </a:extLst>
          </p:cNvPr>
          <p:cNvGrpSpPr/>
          <p:nvPr/>
        </p:nvGrpSpPr>
        <p:grpSpPr>
          <a:xfrm>
            <a:off x="549276" y="853260"/>
            <a:ext cx="2401584" cy="3654190"/>
            <a:chOff x="549275" y="853259"/>
            <a:chExt cx="2673055" cy="40672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F6217E-1361-4258-9068-C0FDB126AB5D}"/>
                </a:ext>
              </a:extLst>
            </p:cNvPr>
            <p:cNvGrpSpPr/>
            <p:nvPr/>
          </p:nvGrpSpPr>
          <p:grpSpPr>
            <a:xfrm>
              <a:off x="549277" y="1933271"/>
              <a:ext cx="2673053" cy="1035832"/>
              <a:chOff x="4790364" y="1628586"/>
              <a:chExt cx="4101432" cy="2119122"/>
            </a:xfrm>
          </p:grpSpPr>
          <p:pic>
            <p:nvPicPr>
              <p:cNvPr id="19" name="Picture 3">
                <a:extLst>
                  <a:ext uri="{FF2B5EF4-FFF2-40B4-BE49-F238E27FC236}">
                    <a16:creationId xmlns:a16="http://schemas.microsoft.com/office/drawing/2014/main" id="{9E5BBD16-F6F1-407C-8BC5-7F706D794A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2994" y="1628586"/>
                <a:ext cx="4098802" cy="2119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59">
                <a:extLst>
                  <a:ext uri="{FF2B5EF4-FFF2-40B4-BE49-F238E27FC236}">
                    <a16:creationId xmlns:a16="http://schemas.microsoft.com/office/drawing/2014/main" id="{2948702D-525A-4CDA-B105-C09643C0C182}"/>
                  </a:ext>
                </a:extLst>
              </p:cNvPr>
              <p:cNvSpPr/>
              <p:nvPr/>
            </p:nvSpPr>
            <p:spPr>
              <a:xfrm>
                <a:off x="5609230" y="1910687"/>
                <a:ext cx="2838734" cy="1323832"/>
              </a:xfrm>
              <a:custGeom>
                <a:avLst/>
                <a:gdLst>
                  <a:gd name="connsiteX0" fmla="*/ 0 w 2838734"/>
                  <a:gd name="connsiteY0" fmla="*/ 682388 h 1323832"/>
                  <a:gd name="connsiteX1" fmla="*/ 586854 w 2838734"/>
                  <a:gd name="connsiteY1" fmla="*/ 0 h 1323832"/>
                  <a:gd name="connsiteX2" fmla="*/ 859809 w 2838734"/>
                  <a:gd name="connsiteY2" fmla="*/ 272955 h 1323832"/>
                  <a:gd name="connsiteX3" fmla="*/ 2838734 w 2838734"/>
                  <a:gd name="connsiteY3" fmla="*/ 259307 h 1323832"/>
                  <a:gd name="connsiteX4" fmla="*/ 1924334 w 2838734"/>
                  <a:gd name="connsiteY4" fmla="*/ 1323832 h 1323832"/>
                  <a:gd name="connsiteX5" fmla="*/ 1924334 w 2838734"/>
                  <a:gd name="connsiteY5" fmla="*/ 1323832 h 1323832"/>
                  <a:gd name="connsiteX6" fmla="*/ 1815152 w 2838734"/>
                  <a:gd name="connsiteY6" fmla="*/ 1241946 h 1323832"/>
                  <a:gd name="connsiteX7" fmla="*/ 955343 w 2838734"/>
                  <a:gd name="connsiteY7" fmla="*/ 1228298 h 1323832"/>
                  <a:gd name="connsiteX8" fmla="*/ 955343 w 2838734"/>
                  <a:gd name="connsiteY8" fmla="*/ 1323832 h 1323832"/>
                  <a:gd name="connsiteX9" fmla="*/ 655092 w 2838734"/>
                  <a:gd name="connsiteY9" fmla="*/ 1310185 h 1323832"/>
                  <a:gd name="connsiteX10" fmla="*/ 0 w 2838734"/>
                  <a:gd name="connsiteY10" fmla="*/ 682388 h 132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8734" h="1323832">
                    <a:moveTo>
                      <a:pt x="0" y="682388"/>
                    </a:moveTo>
                    <a:lnTo>
                      <a:pt x="586854" y="0"/>
                    </a:lnTo>
                    <a:lnTo>
                      <a:pt x="859809" y="272955"/>
                    </a:lnTo>
                    <a:lnTo>
                      <a:pt x="2838734" y="259307"/>
                    </a:lnTo>
                    <a:lnTo>
                      <a:pt x="1924334" y="1323832"/>
                    </a:lnTo>
                    <a:lnTo>
                      <a:pt x="1924334" y="1323832"/>
                    </a:lnTo>
                    <a:lnTo>
                      <a:pt x="1815152" y="1241946"/>
                    </a:lnTo>
                    <a:lnTo>
                      <a:pt x="955343" y="1228298"/>
                    </a:lnTo>
                    <a:lnTo>
                      <a:pt x="955343" y="1323832"/>
                    </a:lnTo>
                    <a:lnTo>
                      <a:pt x="655092" y="1310185"/>
                    </a:lnTo>
                    <a:lnTo>
                      <a:pt x="0" y="682388"/>
                    </a:lnTo>
                    <a:close/>
                  </a:path>
                </a:pathLst>
              </a:custGeom>
              <a:solidFill>
                <a:schemeClr val="accent2">
                  <a:alpha val="62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60">
                <a:extLst>
                  <a:ext uri="{FF2B5EF4-FFF2-40B4-BE49-F238E27FC236}">
                    <a16:creationId xmlns:a16="http://schemas.microsoft.com/office/drawing/2014/main" id="{FD8634EF-4B12-482B-AE68-C90DD163E215}"/>
                  </a:ext>
                </a:extLst>
              </p:cNvPr>
              <p:cNvSpPr/>
              <p:nvPr/>
            </p:nvSpPr>
            <p:spPr>
              <a:xfrm>
                <a:off x="7547212" y="2156346"/>
                <a:ext cx="928048" cy="1105469"/>
              </a:xfrm>
              <a:custGeom>
                <a:avLst/>
                <a:gdLst>
                  <a:gd name="connsiteX0" fmla="*/ 0 w 928048"/>
                  <a:gd name="connsiteY0" fmla="*/ 1078173 h 1105469"/>
                  <a:gd name="connsiteX1" fmla="*/ 928048 w 928048"/>
                  <a:gd name="connsiteY1" fmla="*/ 0 h 1105469"/>
                  <a:gd name="connsiteX2" fmla="*/ 900752 w 928048"/>
                  <a:gd name="connsiteY2" fmla="*/ 573206 h 1105469"/>
                  <a:gd name="connsiteX3" fmla="*/ 450376 w 928048"/>
                  <a:gd name="connsiteY3" fmla="*/ 1105469 h 1105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8048" h="1105469">
                    <a:moveTo>
                      <a:pt x="0" y="1078173"/>
                    </a:moveTo>
                    <a:lnTo>
                      <a:pt x="928048" y="0"/>
                    </a:lnTo>
                    <a:lnTo>
                      <a:pt x="900752" y="573206"/>
                    </a:lnTo>
                    <a:lnTo>
                      <a:pt x="450376" y="1105469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61">
                <a:extLst>
                  <a:ext uri="{FF2B5EF4-FFF2-40B4-BE49-F238E27FC236}">
                    <a16:creationId xmlns:a16="http://schemas.microsoft.com/office/drawing/2014/main" id="{11605870-7E7E-4B1D-825D-07140A4A2FCD}"/>
                  </a:ext>
                </a:extLst>
              </p:cNvPr>
              <p:cNvSpPr/>
              <p:nvPr/>
            </p:nvSpPr>
            <p:spPr>
              <a:xfrm>
                <a:off x="4790364" y="2606722"/>
                <a:ext cx="1473958" cy="627797"/>
              </a:xfrm>
              <a:custGeom>
                <a:avLst/>
                <a:gdLst>
                  <a:gd name="connsiteX0" fmla="*/ 0 w 1473958"/>
                  <a:gd name="connsiteY0" fmla="*/ 627797 h 627797"/>
                  <a:gd name="connsiteX1" fmla="*/ 13648 w 1473958"/>
                  <a:gd name="connsiteY1" fmla="*/ 450377 h 627797"/>
                  <a:gd name="connsiteX2" fmla="*/ 777923 w 1473958"/>
                  <a:gd name="connsiteY2" fmla="*/ 464024 h 627797"/>
                  <a:gd name="connsiteX3" fmla="*/ 805218 w 1473958"/>
                  <a:gd name="connsiteY3" fmla="*/ 0 h 627797"/>
                  <a:gd name="connsiteX4" fmla="*/ 1473958 w 1473958"/>
                  <a:gd name="connsiteY4" fmla="*/ 614150 h 627797"/>
                  <a:gd name="connsiteX5" fmla="*/ 0 w 1473958"/>
                  <a:gd name="connsiteY5" fmla="*/ 627797 h 62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958" h="627797">
                    <a:moveTo>
                      <a:pt x="0" y="627797"/>
                    </a:moveTo>
                    <a:lnTo>
                      <a:pt x="13648" y="450377"/>
                    </a:lnTo>
                    <a:lnTo>
                      <a:pt x="777923" y="464024"/>
                    </a:lnTo>
                    <a:lnTo>
                      <a:pt x="805218" y="0"/>
                    </a:lnTo>
                    <a:lnTo>
                      <a:pt x="1473958" y="614150"/>
                    </a:lnTo>
                    <a:lnTo>
                      <a:pt x="0" y="62779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E48B42-2A08-45D5-BC06-BAC70A5C4CD5}"/>
                </a:ext>
              </a:extLst>
            </p:cNvPr>
            <p:cNvGrpSpPr/>
            <p:nvPr/>
          </p:nvGrpSpPr>
          <p:grpSpPr>
            <a:xfrm>
              <a:off x="549275" y="3009589"/>
              <a:ext cx="2673055" cy="954662"/>
              <a:chOff x="549274" y="4012784"/>
              <a:chExt cx="4022726" cy="1915583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8416AF26-58AD-4B63-A50E-9B71F50D5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76" y="4012784"/>
                <a:ext cx="4022724" cy="19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reeform 64">
                <a:extLst>
                  <a:ext uri="{FF2B5EF4-FFF2-40B4-BE49-F238E27FC236}">
                    <a16:creationId xmlns:a16="http://schemas.microsoft.com/office/drawing/2014/main" id="{BF169618-2DCD-43B4-9DA9-7CB73348E2EE}"/>
                  </a:ext>
                </a:extLst>
              </p:cNvPr>
              <p:cNvSpPr/>
              <p:nvPr/>
            </p:nvSpPr>
            <p:spPr>
              <a:xfrm>
                <a:off x="1351128" y="4299045"/>
                <a:ext cx="3138985" cy="1119116"/>
              </a:xfrm>
              <a:custGeom>
                <a:avLst/>
                <a:gdLst>
                  <a:gd name="connsiteX0" fmla="*/ 0 w 3138985"/>
                  <a:gd name="connsiteY0" fmla="*/ 1105468 h 1119116"/>
                  <a:gd name="connsiteX1" fmla="*/ 13648 w 3138985"/>
                  <a:gd name="connsiteY1" fmla="*/ 0 h 1119116"/>
                  <a:gd name="connsiteX2" fmla="*/ 3138985 w 3138985"/>
                  <a:gd name="connsiteY2" fmla="*/ 0 h 1119116"/>
                  <a:gd name="connsiteX3" fmla="*/ 2169994 w 3138985"/>
                  <a:gd name="connsiteY3" fmla="*/ 1105468 h 1119116"/>
                  <a:gd name="connsiteX4" fmla="*/ 1992573 w 3138985"/>
                  <a:gd name="connsiteY4" fmla="*/ 1105468 h 1119116"/>
                  <a:gd name="connsiteX5" fmla="*/ 1992573 w 3138985"/>
                  <a:gd name="connsiteY5" fmla="*/ 1023582 h 1119116"/>
                  <a:gd name="connsiteX6" fmla="*/ 232012 w 3138985"/>
                  <a:gd name="connsiteY6" fmla="*/ 1023582 h 1119116"/>
                  <a:gd name="connsiteX7" fmla="*/ 232012 w 3138985"/>
                  <a:gd name="connsiteY7" fmla="*/ 1119116 h 1119116"/>
                  <a:gd name="connsiteX8" fmla="*/ 0 w 3138985"/>
                  <a:gd name="connsiteY8" fmla="*/ 1105468 h 11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8985" h="1119116">
                    <a:moveTo>
                      <a:pt x="0" y="1105468"/>
                    </a:moveTo>
                    <a:lnTo>
                      <a:pt x="13648" y="0"/>
                    </a:lnTo>
                    <a:lnTo>
                      <a:pt x="3138985" y="0"/>
                    </a:lnTo>
                    <a:lnTo>
                      <a:pt x="2169994" y="1105468"/>
                    </a:lnTo>
                    <a:lnTo>
                      <a:pt x="1992573" y="1105468"/>
                    </a:lnTo>
                    <a:lnTo>
                      <a:pt x="1992573" y="1023582"/>
                    </a:lnTo>
                    <a:lnTo>
                      <a:pt x="232012" y="1023582"/>
                    </a:lnTo>
                    <a:lnTo>
                      <a:pt x="232012" y="1119116"/>
                    </a:lnTo>
                    <a:lnTo>
                      <a:pt x="0" y="1105468"/>
                    </a:lnTo>
                    <a:close/>
                  </a:path>
                </a:pathLst>
              </a:custGeom>
              <a:solidFill>
                <a:schemeClr val="accent2">
                  <a:alpha val="62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891FC78-9724-44AA-BE19-55F03DC77FBC}"/>
                  </a:ext>
                </a:extLst>
              </p:cNvPr>
              <p:cNvSpPr/>
              <p:nvPr/>
            </p:nvSpPr>
            <p:spPr>
              <a:xfrm>
                <a:off x="1202140" y="4299045"/>
                <a:ext cx="135341" cy="111911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438213-DB9C-4C83-9CE1-2A51D37F31E5}"/>
                  </a:ext>
                </a:extLst>
              </p:cNvPr>
              <p:cNvSpPr/>
              <p:nvPr/>
            </p:nvSpPr>
            <p:spPr>
              <a:xfrm>
                <a:off x="549274" y="5240740"/>
                <a:ext cx="652866" cy="17742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C879A0B-0BFA-4565-93F6-2B10CC9E8D2F}"/>
                </a:ext>
              </a:extLst>
            </p:cNvPr>
            <p:cNvGrpSpPr/>
            <p:nvPr/>
          </p:nvGrpSpPr>
          <p:grpSpPr>
            <a:xfrm>
              <a:off x="550991" y="3991647"/>
              <a:ext cx="2671339" cy="928865"/>
              <a:chOff x="4790364" y="4012784"/>
              <a:chExt cx="4101432" cy="1901506"/>
            </a:xfrm>
          </p:grpSpPr>
          <p:pic>
            <p:nvPicPr>
              <p:cNvPr id="11" name="Picture 3">
                <a:extLst>
                  <a:ext uri="{FF2B5EF4-FFF2-40B4-BE49-F238E27FC236}">
                    <a16:creationId xmlns:a16="http://schemas.microsoft.com/office/drawing/2014/main" id="{EE3681C8-45B6-40A9-A839-0823541077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2994" y="4012784"/>
                <a:ext cx="4098802" cy="1901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D6B52174-3353-43C3-9FF4-5B928DD84435}"/>
                  </a:ext>
                </a:extLst>
              </p:cNvPr>
              <p:cNvSpPr/>
              <p:nvPr/>
            </p:nvSpPr>
            <p:spPr>
              <a:xfrm>
                <a:off x="5609230" y="4196687"/>
                <a:ext cx="2838734" cy="1323832"/>
              </a:xfrm>
              <a:custGeom>
                <a:avLst/>
                <a:gdLst>
                  <a:gd name="connsiteX0" fmla="*/ 0 w 2838734"/>
                  <a:gd name="connsiteY0" fmla="*/ 682388 h 1323832"/>
                  <a:gd name="connsiteX1" fmla="*/ 586854 w 2838734"/>
                  <a:gd name="connsiteY1" fmla="*/ 0 h 1323832"/>
                  <a:gd name="connsiteX2" fmla="*/ 859809 w 2838734"/>
                  <a:gd name="connsiteY2" fmla="*/ 272955 h 1323832"/>
                  <a:gd name="connsiteX3" fmla="*/ 2838734 w 2838734"/>
                  <a:gd name="connsiteY3" fmla="*/ 259307 h 1323832"/>
                  <a:gd name="connsiteX4" fmla="*/ 1924334 w 2838734"/>
                  <a:gd name="connsiteY4" fmla="*/ 1323832 h 1323832"/>
                  <a:gd name="connsiteX5" fmla="*/ 1924334 w 2838734"/>
                  <a:gd name="connsiteY5" fmla="*/ 1323832 h 1323832"/>
                  <a:gd name="connsiteX6" fmla="*/ 1815152 w 2838734"/>
                  <a:gd name="connsiteY6" fmla="*/ 1241946 h 1323832"/>
                  <a:gd name="connsiteX7" fmla="*/ 955343 w 2838734"/>
                  <a:gd name="connsiteY7" fmla="*/ 1228298 h 1323832"/>
                  <a:gd name="connsiteX8" fmla="*/ 955343 w 2838734"/>
                  <a:gd name="connsiteY8" fmla="*/ 1323832 h 1323832"/>
                  <a:gd name="connsiteX9" fmla="*/ 655092 w 2838734"/>
                  <a:gd name="connsiteY9" fmla="*/ 1310185 h 1323832"/>
                  <a:gd name="connsiteX10" fmla="*/ 0 w 2838734"/>
                  <a:gd name="connsiteY10" fmla="*/ 682388 h 1323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38734" h="1323832">
                    <a:moveTo>
                      <a:pt x="0" y="682388"/>
                    </a:moveTo>
                    <a:lnTo>
                      <a:pt x="586854" y="0"/>
                    </a:lnTo>
                    <a:lnTo>
                      <a:pt x="859809" y="272955"/>
                    </a:lnTo>
                    <a:lnTo>
                      <a:pt x="2838734" y="259307"/>
                    </a:lnTo>
                    <a:lnTo>
                      <a:pt x="1924334" y="1323832"/>
                    </a:lnTo>
                    <a:lnTo>
                      <a:pt x="1924334" y="1323832"/>
                    </a:lnTo>
                    <a:lnTo>
                      <a:pt x="1815152" y="1241946"/>
                    </a:lnTo>
                    <a:lnTo>
                      <a:pt x="955343" y="1228298"/>
                    </a:lnTo>
                    <a:lnTo>
                      <a:pt x="955343" y="1323832"/>
                    </a:lnTo>
                    <a:lnTo>
                      <a:pt x="655092" y="1310185"/>
                    </a:lnTo>
                    <a:lnTo>
                      <a:pt x="0" y="682388"/>
                    </a:lnTo>
                    <a:close/>
                  </a:path>
                </a:pathLst>
              </a:custGeom>
              <a:solidFill>
                <a:schemeClr val="accent2">
                  <a:alpha val="62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70">
                <a:extLst>
                  <a:ext uri="{FF2B5EF4-FFF2-40B4-BE49-F238E27FC236}">
                    <a16:creationId xmlns:a16="http://schemas.microsoft.com/office/drawing/2014/main" id="{399BDA9B-8AE9-48E4-95C8-B565F4D73C35}"/>
                  </a:ext>
                </a:extLst>
              </p:cNvPr>
              <p:cNvSpPr/>
              <p:nvPr/>
            </p:nvSpPr>
            <p:spPr>
              <a:xfrm>
                <a:off x="5336275" y="4435522"/>
                <a:ext cx="955343" cy="1078174"/>
              </a:xfrm>
              <a:custGeom>
                <a:avLst/>
                <a:gdLst>
                  <a:gd name="connsiteX0" fmla="*/ 600501 w 955343"/>
                  <a:gd name="connsiteY0" fmla="*/ 0 h 1078174"/>
                  <a:gd name="connsiteX1" fmla="*/ 0 w 955343"/>
                  <a:gd name="connsiteY1" fmla="*/ 13648 h 1078174"/>
                  <a:gd name="connsiteX2" fmla="*/ 0 w 955343"/>
                  <a:gd name="connsiteY2" fmla="*/ 1078174 h 1078174"/>
                  <a:gd name="connsiteX3" fmla="*/ 955343 w 955343"/>
                  <a:gd name="connsiteY3" fmla="*/ 1078174 h 1078174"/>
                  <a:gd name="connsiteX4" fmla="*/ 272955 w 955343"/>
                  <a:gd name="connsiteY4" fmla="*/ 477672 h 1078174"/>
                  <a:gd name="connsiteX5" fmla="*/ 600501 w 955343"/>
                  <a:gd name="connsiteY5" fmla="*/ 0 h 1078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5343" h="1078174">
                    <a:moveTo>
                      <a:pt x="600501" y="0"/>
                    </a:moveTo>
                    <a:lnTo>
                      <a:pt x="0" y="13648"/>
                    </a:lnTo>
                    <a:lnTo>
                      <a:pt x="0" y="1078174"/>
                    </a:lnTo>
                    <a:lnTo>
                      <a:pt x="955343" y="1078174"/>
                    </a:lnTo>
                    <a:lnTo>
                      <a:pt x="272955" y="477672"/>
                    </a:lnTo>
                    <a:lnTo>
                      <a:pt x="600501" y="0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BB86B1-A0D4-4D43-954D-1EEB5C3367B6}"/>
                  </a:ext>
                </a:extLst>
              </p:cNvPr>
              <p:cNvSpPr/>
              <p:nvPr/>
            </p:nvSpPr>
            <p:spPr>
              <a:xfrm>
                <a:off x="4790364" y="5329450"/>
                <a:ext cx="545911" cy="18424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515420A-3B75-476A-AEC7-C758B450851D}"/>
                </a:ext>
              </a:extLst>
            </p:cNvPr>
            <p:cNvGrpSpPr/>
            <p:nvPr/>
          </p:nvGrpSpPr>
          <p:grpSpPr>
            <a:xfrm>
              <a:off x="549275" y="853259"/>
              <a:ext cx="2673055" cy="1054423"/>
              <a:chOff x="549274" y="1631950"/>
              <a:chExt cx="4022726" cy="2115758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26CE39D8-DEDA-4C18-A202-75407D591D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276" y="1631950"/>
                <a:ext cx="4022724" cy="2115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Freeform 74">
                <a:extLst>
                  <a:ext uri="{FF2B5EF4-FFF2-40B4-BE49-F238E27FC236}">
                    <a16:creationId xmlns:a16="http://schemas.microsoft.com/office/drawing/2014/main" id="{8D2DA4AC-38B4-4A78-A3EB-EBB8C528608D}"/>
                  </a:ext>
                </a:extLst>
              </p:cNvPr>
              <p:cNvSpPr/>
              <p:nvPr/>
            </p:nvSpPr>
            <p:spPr>
              <a:xfrm>
                <a:off x="1337481" y="2224585"/>
                <a:ext cx="2279176" cy="1037230"/>
              </a:xfrm>
              <a:custGeom>
                <a:avLst/>
                <a:gdLst>
                  <a:gd name="connsiteX0" fmla="*/ 0 w 2279176"/>
                  <a:gd name="connsiteY0" fmla="*/ 1009934 h 1037230"/>
                  <a:gd name="connsiteX1" fmla="*/ 0 w 2279176"/>
                  <a:gd name="connsiteY1" fmla="*/ 0 h 1037230"/>
                  <a:gd name="connsiteX2" fmla="*/ 1678674 w 2279176"/>
                  <a:gd name="connsiteY2" fmla="*/ 0 h 1037230"/>
                  <a:gd name="connsiteX3" fmla="*/ 2279176 w 2279176"/>
                  <a:gd name="connsiteY3" fmla="*/ 600502 h 1037230"/>
                  <a:gd name="connsiteX4" fmla="*/ 1910686 w 2279176"/>
                  <a:gd name="connsiteY4" fmla="*/ 968992 h 1037230"/>
                  <a:gd name="connsiteX5" fmla="*/ 1610435 w 2279176"/>
                  <a:gd name="connsiteY5" fmla="*/ 968992 h 1037230"/>
                  <a:gd name="connsiteX6" fmla="*/ 1610435 w 2279176"/>
                  <a:gd name="connsiteY6" fmla="*/ 914400 h 1037230"/>
                  <a:gd name="connsiteX7" fmla="*/ 682388 w 2279176"/>
                  <a:gd name="connsiteY7" fmla="*/ 914400 h 1037230"/>
                  <a:gd name="connsiteX8" fmla="*/ 682388 w 2279176"/>
                  <a:gd name="connsiteY8" fmla="*/ 1037230 h 1037230"/>
                  <a:gd name="connsiteX9" fmla="*/ 0 w 2279176"/>
                  <a:gd name="connsiteY9" fmla="*/ 1009934 h 103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176" h="1037230">
                    <a:moveTo>
                      <a:pt x="0" y="1009934"/>
                    </a:moveTo>
                    <a:lnTo>
                      <a:pt x="0" y="0"/>
                    </a:lnTo>
                    <a:lnTo>
                      <a:pt x="1678674" y="0"/>
                    </a:lnTo>
                    <a:lnTo>
                      <a:pt x="2279176" y="600502"/>
                    </a:lnTo>
                    <a:lnTo>
                      <a:pt x="1910686" y="968992"/>
                    </a:lnTo>
                    <a:lnTo>
                      <a:pt x="1610435" y="968992"/>
                    </a:lnTo>
                    <a:lnTo>
                      <a:pt x="1610435" y="914400"/>
                    </a:lnTo>
                    <a:lnTo>
                      <a:pt x="682388" y="914400"/>
                    </a:lnTo>
                    <a:lnTo>
                      <a:pt x="682388" y="1037230"/>
                    </a:lnTo>
                    <a:lnTo>
                      <a:pt x="0" y="1009934"/>
                    </a:lnTo>
                    <a:close/>
                  </a:path>
                </a:pathLst>
              </a:custGeom>
              <a:solidFill>
                <a:schemeClr val="accent2">
                  <a:alpha val="62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 75">
                <a:extLst>
                  <a:ext uri="{FF2B5EF4-FFF2-40B4-BE49-F238E27FC236}">
                    <a16:creationId xmlns:a16="http://schemas.microsoft.com/office/drawing/2014/main" id="{82EB25DF-9C81-4678-B5EB-3486D3173B81}"/>
                  </a:ext>
                </a:extLst>
              </p:cNvPr>
              <p:cNvSpPr/>
              <p:nvPr/>
            </p:nvSpPr>
            <p:spPr>
              <a:xfrm>
                <a:off x="2988860" y="2224585"/>
                <a:ext cx="1132764" cy="586854"/>
              </a:xfrm>
              <a:custGeom>
                <a:avLst/>
                <a:gdLst>
                  <a:gd name="connsiteX0" fmla="*/ 627797 w 1132764"/>
                  <a:gd name="connsiteY0" fmla="*/ 586854 h 586854"/>
                  <a:gd name="connsiteX1" fmla="*/ 0 w 1132764"/>
                  <a:gd name="connsiteY1" fmla="*/ 27296 h 586854"/>
                  <a:gd name="connsiteX2" fmla="*/ 1132764 w 1132764"/>
                  <a:gd name="connsiteY2" fmla="*/ 0 h 586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32764" h="586854">
                    <a:moveTo>
                      <a:pt x="627797" y="586854"/>
                    </a:moveTo>
                    <a:lnTo>
                      <a:pt x="0" y="27296"/>
                    </a:lnTo>
                    <a:lnTo>
                      <a:pt x="1132764" y="0"/>
                    </a:lnTo>
                  </a:path>
                </a:pathLst>
              </a:cu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F02173-019C-4FA2-B561-69062234FD64}"/>
                  </a:ext>
                </a:extLst>
              </p:cNvPr>
              <p:cNvSpPr/>
              <p:nvPr/>
            </p:nvSpPr>
            <p:spPr>
              <a:xfrm>
                <a:off x="549274" y="3098042"/>
                <a:ext cx="788207" cy="25930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75000"/>
                </a:schemeClr>
              </a:solidFill>
              <a:ln w="57150">
                <a:noFill/>
                <a:tailEnd type="stealth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343A90-CFC8-4654-BCDA-0C6EB5190093}"/>
              </a:ext>
            </a:extLst>
          </p:cNvPr>
          <p:cNvGrpSpPr/>
          <p:nvPr/>
        </p:nvGrpSpPr>
        <p:grpSpPr>
          <a:xfrm>
            <a:off x="3025075" y="987574"/>
            <a:ext cx="6011421" cy="3600400"/>
            <a:chOff x="3333031" y="1644776"/>
            <a:chExt cx="5283919" cy="3242918"/>
          </a:xfrm>
        </p:grpSpPr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C2A2DD01-6E64-47F9-BF94-08030C38D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546" y="1644776"/>
              <a:ext cx="5269404" cy="3242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ight Arrow 80">
              <a:extLst>
                <a:ext uri="{FF2B5EF4-FFF2-40B4-BE49-F238E27FC236}">
                  <a16:creationId xmlns:a16="http://schemas.microsoft.com/office/drawing/2014/main" id="{48CC7097-65F9-45B2-9150-14A14B65B5C0}"/>
                </a:ext>
              </a:extLst>
            </p:cNvPr>
            <p:cNvSpPr/>
            <p:nvPr/>
          </p:nvSpPr>
          <p:spPr>
            <a:xfrm flipH="1">
              <a:off x="3333031" y="3027553"/>
              <a:ext cx="485357" cy="477363"/>
            </a:xfrm>
            <a:prstGeom prst="rightArrow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9">
            <a:extLst>
              <a:ext uri="{FF2B5EF4-FFF2-40B4-BE49-F238E27FC236}">
                <a16:creationId xmlns:a16="http://schemas.microsoft.com/office/drawing/2014/main" id="{A5875A1A-A562-4CDB-B6FB-949A5E744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267" y="821097"/>
            <a:ext cx="1643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Swis721 Cn BT" pitchFamily="34" charset="0"/>
              </a:rPr>
              <a:t>Option 1 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68C55E6F-F10C-422A-85D0-7BA8A51E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267" y="1933271"/>
            <a:ext cx="1643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Swis721 Cn BT" pitchFamily="34" charset="0"/>
              </a:rPr>
              <a:t>Option 2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BCAD1A59-21A9-4C36-8E96-B25E2F354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267" y="3725224"/>
            <a:ext cx="1643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Swis721 Cn BT" pitchFamily="34" charset="0"/>
              </a:rPr>
              <a:t>Option 4</a:t>
            </a: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864C9FD1-EBE2-439E-8969-9A6DF20B6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454" y="2964057"/>
            <a:ext cx="16430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 dirty="0">
                <a:latin typeface="Swis721 Cn BT" pitchFamily="34" charset="0"/>
              </a:rPr>
              <a:t>Option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29185F-160F-4311-B1B1-47123FF0D29B}"/>
              </a:ext>
            </a:extLst>
          </p:cNvPr>
          <p:cNvSpPr txBox="1"/>
          <p:nvPr/>
        </p:nvSpPr>
        <p:spPr>
          <a:xfrm>
            <a:off x="0" y="11400"/>
            <a:ext cx="500404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Building Massing Exercise</a:t>
            </a:r>
          </a:p>
        </p:txBody>
      </p:sp>
    </p:spTree>
    <p:extLst>
      <p:ext uri="{BB962C8B-B14F-4D97-AF65-F5344CB8AC3E}">
        <p14:creationId xmlns:p14="http://schemas.microsoft.com/office/powerpoint/2010/main" val="318265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FC6EC1-0F6A-4DF7-839B-F120F29E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836" y="843558"/>
            <a:ext cx="4511431" cy="385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22F8AE-273A-47A0-B6B4-77121D3A4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9542"/>
            <a:ext cx="4104456" cy="2234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BD30E-5BE2-4F73-B6DE-B04E71F6F95A}"/>
              </a:ext>
            </a:extLst>
          </p:cNvPr>
          <p:cNvSpPr txBox="1"/>
          <p:nvPr/>
        </p:nvSpPr>
        <p:spPr>
          <a:xfrm>
            <a:off x="0" y="11400"/>
            <a:ext cx="5004048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CARBSE – Passive Design Approach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FEF493-D6F2-497C-B0B0-BCBA3D7662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389" y="2939435"/>
            <a:ext cx="3947444" cy="175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4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15833</TotalTime>
  <Words>1435</Words>
  <Application>Microsoft Office PowerPoint</Application>
  <PresentationFormat>On-screen Show (16:9)</PresentationFormat>
  <Paragraphs>336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Gisha</vt:lpstr>
      <vt:lpstr>Swis721 Cn BT</vt:lpstr>
      <vt:lpstr>Times New Roman</vt:lpstr>
      <vt:lpstr>1_Office Theme</vt:lpstr>
      <vt:lpstr> Insights into designing, occupying and managing an NZEB Rajan Rawal Yash Shukla   Centre for Advanced Research in Building Science and Energy, CEPT University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rajanrawal@cept.ac.in yash.Shukla@cept.ac.in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Habitat at CEPT University</dc:title>
  <dc:creator>Rajan Rawal</dc:creator>
  <cp:lastModifiedBy>yash.shukla</cp:lastModifiedBy>
  <cp:revision>334</cp:revision>
  <cp:lastPrinted>2016-05-02T16:40:25Z</cp:lastPrinted>
  <dcterms:created xsi:type="dcterms:W3CDTF">2013-12-06T03:10:30Z</dcterms:created>
  <dcterms:modified xsi:type="dcterms:W3CDTF">2019-07-23T05:26:43Z</dcterms:modified>
</cp:coreProperties>
</file>